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3"/>
  </p:notesMasterIdLst>
  <p:handoutMasterIdLst>
    <p:handoutMasterId r:id="rId114"/>
  </p:handoutMasterIdLst>
  <p:sldIdLst>
    <p:sldId id="440" r:id="rId2"/>
    <p:sldId id="419" r:id="rId3"/>
    <p:sldId id="441" r:id="rId4"/>
    <p:sldId id="420" r:id="rId5"/>
    <p:sldId id="421" r:id="rId6"/>
    <p:sldId id="422" r:id="rId7"/>
    <p:sldId id="423" r:id="rId8"/>
    <p:sldId id="424" r:id="rId9"/>
    <p:sldId id="425" r:id="rId10"/>
    <p:sldId id="426" r:id="rId11"/>
    <p:sldId id="442" r:id="rId12"/>
    <p:sldId id="427" r:id="rId13"/>
    <p:sldId id="439" r:id="rId14"/>
    <p:sldId id="429" r:id="rId15"/>
    <p:sldId id="430" r:id="rId16"/>
    <p:sldId id="437" r:id="rId17"/>
    <p:sldId id="431" r:id="rId18"/>
    <p:sldId id="432" r:id="rId19"/>
    <p:sldId id="433" r:id="rId20"/>
    <p:sldId id="434" r:id="rId21"/>
    <p:sldId id="435" r:id="rId22"/>
    <p:sldId id="540" r:id="rId23"/>
    <p:sldId id="538" r:id="rId24"/>
    <p:sldId id="443" r:id="rId25"/>
    <p:sldId id="446" r:id="rId26"/>
    <p:sldId id="447" r:id="rId27"/>
    <p:sldId id="544" r:id="rId28"/>
    <p:sldId id="448" r:id="rId29"/>
    <p:sldId id="449" r:id="rId30"/>
    <p:sldId id="450" r:id="rId31"/>
    <p:sldId id="451" r:id="rId32"/>
    <p:sldId id="452" r:id="rId33"/>
    <p:sldId id="453" r:id="rId34"/>
    <p:sldId id="454" r:id="rId35"/>
    <p:sldId id="455" r:id="rId36"/>
    <p:sldId id="456" r:id="rId37"/>
    <p:sldId id="457" r:id="rId38"/>
    <p:sldId id="461" r:id="rId39"/>
    <p:sldId id="458" r:id="rId40"/>
    <p:sldId id="460" r:id="rId41"/>
    <p:sldId id="462" r:id="rId42"/>
    <p:sldId id="459"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539" r:id="rId68"/>
    <p:sldId id="488" r:id="rId69"/>
    <p:sldId id="489" r:id="rId70"/>
    <p:sldId id="545"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4" r:id="rId90"/>
    <p:sldId id="515" r:id="rId91"/>
    <p:sldId id="516" r:id="rId92"/>
    <p:sldId id="518" r:id="rId93"/>
    <p:sldId id="519"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42"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C1D09BAA-3B42-44AB-88F8-5EE507ACEE50}">
          <p14:sldIdLst>
            <p14:sldId id="440"/>
            <p14:sldId id="419"/>
            <p14:sldId id="441"/>
            <p14:sldId id="420"/>
            <p14:sldId id="421"/>
            <p14:sldId id="422"/>
            <p14:sldId id="423"/>
            <p14:sldId id="424"/>
            <p14:sldId id="425"/>
            <p14:sldId id="426"/>
            <p14:sldId id="442"/>
            <p14:sldId id="427"/>
            <p14:sldId id="439"/>
            <p14:sldId id="429"/>
            <p14:sldId id="430"/>
            <p14:sldId id="437"/>
            <p14:sldId id="431"/>
            <p14:sldId id="432"/>
            <p14:sldId id="433"/>
            <p14:sldId id="434"/>
            <p14:sldId id="435"/>
          </p14:sldIdLst>
        </p14:section>
        <p14:section name="Untitled Section" id="{B89A135E-8759-4EF1-A90B-A0B614C5E7B4}">
          <p14:sldIdLst>
            <p14:sldId id="540"/>
          </p14:sldIdLst>
        </p14:section>
        <p14:section name="Untitled Section" id="{029E8AAA-A7C5-4BAF-AF9B-D71EA836E8C9}">
          <p14:sldIdLst>
            <p14:sldId id="538"/>
            <p14:sldId id="443"/>
            <p14:sldId id="446"/>
            <p14:sldId id="447"/>
            <p14:sldId id="544"/>
            <p14:sldId id="448"/>
            <p14:sldId id="449"/>
            <p14:sldId id="450"/>
            <p14:sldId id="451"/>
            <p14:sldId id="452"/>
            <p14:sldId id="453"/>
            <p14:sldId id="454"/>
            <p14:sldId id="455"/>
            <p14:sldId id="456"/>
            <p14:sldId id="457"/>
            <p14:sldId id="461"/>
            <p14:sldId id="458"/>
            <p14:sldId id="460"/>
            <p14:sldId id="462"/>
            <p14:sldId id="459"/>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Untitled Section" id="{1E247DA1-44F0-44B7-815A-8DC91E548C0B}">
          <p14:sldIdLst>
            <p14:sldId id="539"/>
            <p14:sldId id="488"/>
            <p14:sldId id="489"/>
            <p14:sldId id="54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Untitled Section" id="{1B658DE4-5BAC-468E-A648-63B268FC09C7}">
          <p14:sldIdLst>
            <p14:sldId id="5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0" autoAdjust="0"/>
    <p:restoredTop sz="91089"/>
  </p:normalViewPr>
  <p:slideViewPr>
    <p:cSldViewPr>
      <p:cViewPr varScale="1">
        <p:scale>
          <a:sx n="64" d="100"/>
          <a:sy n="64" d="100"/>
        </p:scale>
        <p:origin x="1020" y="3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476"/>
    </p:cViewPr>
  </p:sorter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7.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2020-10-28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10/28/2020</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312319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C8B5D-BF6C-4CE9-8AB6-5864612FCC4B}" type="slidenum">
              <a:rPr lang="en-US" altLang="zh-CN"/>
              <a:pPr/>
              <a:t>11</a:t>
            </a:fld>
            <a:endParaRPr lang="en-US" altLang="zh-CN"/>
          </a:p>
        </p:txBody>
      </p:sp>
      <p:sp>
        <p:nvSpPr>
          <p:cNvPr id="124621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124621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a:t>Now, let’s get a quick definition before we move on to Kruskal’s algorithm.</a:t>
            </a:r>
          </a:p>
          <a:p>
            <a:endParaRPr lang="en-US" altLang="zh-CN"/>
          </a:p>
          <a:p>
            <a:r>
              <a:rPr lang="en-US" altLang="zh-CN"/>
              <a:t>Which of these three is the minimum spanning tree? (The one in the middle)</a:t>
            </a:r>
          </a:p>
          <a:p>
            <a:endParaRPr lang="en-US" altLang="zh-CN"/>
          </a:p>
        </p:txBody>
      </p:sp>
    </p:spTree>
    <p:extLst>
      <p:ext uri="{BB962C8B-B14F-4D97-AF65-F5344CB8AC3E}">
        <p14:creationId xmlns:p14="http://schemas.microsoft.com/office/powerpoint/2010/main" val="1145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12</a:t>
            </a:fld>
            <a:endParaRPr lang="en-CA"/>
          </a:p>
        </p:txBody>
      </p:sp>
    </p:spTree>
    <p:extLst>
      <p:ext uri="{BB962C8B-B14F-4D97-AF65-F5344CB8AC3E}">
        <p14:creationId xmlns:p14="http://schemas.microsoft.com/office/powerpoint/2010/main" val="43760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14</a:t>
            </a:fld>
            <a:endParaRPr lang="en-CA"/>
          </a:p>
        </p:txBody>
      </p:sp>
    </p:spTree>
    <p:extLst>
      <p:ext uri="{BB962C8B-B14F-4D97-AF65-F5344CB8AC3E}">
        <p14:creationId xmlns:p14="http://schemas.microsoft.com/office/powerpoint/2010/main" val="18412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extLst>
      <p:ext uri="{BB962C8B-B14F-4D97-AF65-F5344CB8AC3E}">
        <p14:creationId xmlns:p14="http://schemas.microsoft.com/office/powerpoint/2010/main" val="21882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www.kpmb.com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www.commedore.ca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chemeClr val="bg2"/>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16</a:t>
            </a:fld>
            <a:endParaRPr lang="en-CA"/>
          </a:p>
        </p:txBody>
      </p:sp>
    </p:spTree>
    <p:extLst>
      <p:ext uri="{BB962C8B-B14F-4D97-AF65-F5344CB8AC3E}">
        <p14:creationId xmlns:p14="http://schemas.microsoft.com/office/powerpoint/2010/main" val="154268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17</a:t>
            </a:fld>
            <a:endParaRPr lang="en-CA"/>
          </a:p>
        </p:txBody>
      </p:sp>
    </p:spTree>
    <p:extLst>
      <p:ext uri="{BB962C8B-B14F-4D97-AF65-F5344CB8AC3E}">
        <p14:creationId xmlns:p14="http://schemas.microsoft.com/office/powerpoint/2010/main" val="24487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18</a:t>
            </a:fld>
            <a:endParaRPr lang="en-CA"/>
          </a:p>
        </p:txBody>
      </p:sp>
    </p:spTree>
    <p:extLst>
      <p:ext uri="{BB962C8B-B14F-4D97-AF65-F5344CB8AC3E}">
        <p14:creationId xmlns:p14="http://schemas.microsoft.com/office/powerpoint/2010/main" val="15325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19</a:t>
            </a:fld>
            <a:endParaRPr lang="en-CA"/>
          </a:p>
        </p:txBody>
      </p:sp>
    </p:spTree>
    <p:extLst>
      <p:ext uri="{BB962C8B-B14F-4D97-AF65-F5344CB8AC3E}">
        <p14:creationId xmlns:p14="http://schemas.microsoft.com/office/powerpoint/2010/main" val="12224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20</a:t>
            </a:fld>
            <a:endParaRPr lang="en-CA"/>
          </a:p>
        </p:txBody>
      </p:sp>
    </p:spTree>
    <p:extLst>
      <p:ext uri="{BB962C8B-B14F-4D97-AF65-F5344CB8AC3E}">
        <p14:creationId xmlns:p14="http://schemas.microsoft.com/office/powerpoint/2010/main" val="106739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extLst>
      <p:ext uri="{BB962C8B-B14F-4D97-AF65-F5344CB8AC3E}">
        <p14:creationId xmlns:p14="http://schemas.microsoft.com/office/powerpoint/2010/main" val="37448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extLst>
      <p:ext uri="{BB962C8B-B14F-4D97-AF65-F5344CB8AC3E}">
        <p14:creationId xmlns:p14="http://schemas.microsoft.com/office/powerpoint/2010/main" val="297994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24</a:t>
            </a:fld>
            <a:endParaRPr lang="en-CA"/>
          </a:p>
        </p:txBody>
      </p:sp>
    </p:spTree>
    <p:extLst>
      <p:ext uri="{BB962C8B-B14F-4D97-AF65-F5344CB8AC3E}">
        <p14:creationId xmlns:p14="http://schemas.microsoft.com/office/powerpoint/2010/main" val="4324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25</a:t>
            </a:fld>
            <a:endParaRPr lang="en-CA"/>
          </a:p>
        </p:txBody>
      </p:sp>
    </p:spTree>
    <p:extLst>
      <p:ext uri="{BB962C8B-B14F-4D97-AF65-F5344CB8AC3E}">
        <p14:creationId xmlns:p14="http://schemas.microsoft.com/office/powerpoint/2010/main" val="224714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dirty="0">
                <a:solidFill>
                  <a:schemeClr val="tx2"/>
                </a:solidFill>
                <a:ea typeface="ＭＳ Ｐゴシック" panose="020B0600070205080204" pitchFamily="34" charset="-128"/>
              </a:rPr>
              <a:t>Adapted from a slide by Kevin Wayne.</a:t>
            </a:r>
            <a:br>
              <a:rPr kumimoji="0" lang="en-US" altLang="zh-CN" sz="1200" dirty="0">
                <a:solidFill>
                  <a:schemeClr val="tx2"/>
                </a:solidFill>
                <a:ea typeface="ＭＳ Ｐゴシック" panose="020B0600070205080204" pitchFamily="34" charset="-128"/>
              </a:rPr>
            </a:br>
            <a:r>
              <a:rPr kumimoji="0" lang="en-US" altLang="zh-CN" sz="1200" dirty="0">
                <a:solidFill>
                  <a:schemeClr val="tx2"/>
                </a:solidFill>
                <a:ea typeface="ＭＳ Ｐゴシック" panose="020B0600070205080204" pitchFamily="34" charset="-128"/>
              </a:rPr>
              <a:t>Copyright </a:t>
            </a:r>
            <a:r>
              <a:rPr kumimoji="0" lang="en-US" altLang="zh-CN" sz="1200" dirty="0">
                <a:solidFill>
                  <a:schemeClr val="tx2"/>
                </a:solidFill>
                <a:latin typeface="Arial" panose="020B0604020202020204" pitchFamily="34" charset="0"/>
                <a:ea typeface="ＭＳ Ｐゴシック" panose="020B0600070205080204" pitchFamily="34" charset="-128"/>
              </a:rPr>
              <a:t>©</a:t>
            </a:r>
            <a:r>
              <a:rPr kumimoji="0" lang="en-US" altLang="zh-CN" sz="1200" dirty="0">
                <a:solidFill>
                  <a:schemeClr val="tx2"/>
                </a:solidFill>
                <a:ea typeface="ＭＳ Ｐゴシック" panose="020B0600070205080204" pitchFamily="34" charset="-128"/>
              </a:rPr>
              <a:t> 2005 Pearson-Addison Wesley.</a:t>
            </a:r>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27</a:t>
            </a:fld>
            <a:endParaRPr lang="en-CA"/>
          </a:p>
        </p:txBody>
      </p:sp>
    </p:spTree>
    <p:extLst>
      <p:ext uri="{BB962C8B-B14F-4D97-AF65-F5344CB8AC3E}">
        <p14:creationId xmlns:p14="http://schemas.microsoft.com/office/powerpoint/2010/main" val="362561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36</a:t>
            </a:fld>
            <a:endParaRPr lang="en-CA"/>
          </a:p>
        </p:txBody>
      </p:sp>
    </p:spTree>
    <p:extLst>
      <p:ext uri="{BB962C8B-B14F-4D97-AF65-F5344CB8AC3E}">
        <p14:creationId xmlns:p14="http://schemas.microsoft.com/office/powerpoint/2010/main" val="112300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Go back to the example</a:t>
            </a:r>
            <a:r>
              <a:rPr lang="en-CA" altLang="en-US" baseline="0" dirty="0"/>
              <a:t> in</a:t>
            </a:r>
            <a:r>
              <a:rPr lang="en-CA" altLang="en-US" dirty="0"/>
              <a:t> slide</a:t>
            </a:r>
            <a:r>
              <a:rPr lang="en-CA" altLang="en-US" baseline="0" dirty="0"/>
              <a:t> 30 to explain</a:t>
            </a:r>
            <a:endParaRPr lang="en-CA" altLang="en-US" dirty="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37</a:t>
            </a:fld>
            <a:endParaRPr lang="en-CA"/>
          </a:p>
        </p:txBody>
      </p:sp>
    </p:spTree>
    <p:extLst>
      <p:ext uri="{BB962C8B-B14F-4D97-AF65-F5344CB8AC3E}">
        <p14:creationId xmlns:p14="http://schemas.microsoft.com/office/powerpoint/2010/main" val="11454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38</a:t>
            </a:fld>
            <a:endParaRPr lang="en-CA"/>
          </a:p>
        </p:txBody>
      </p:sp>
    </p:spTree>
    <p:extLst>
      <p:ext uri="{BB962C8B-B14F-4D97-AF65-F5344CB8AC3E}">
        <p14:creationId xmlns:p14="http://schemas.microsoft.com/office/powerpoint/2010/main" val="19820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39</a:t>
            </a:fld>
            <a:endParaRPr lang="en-CA"/>
          </a:p>
        </p:txBody>
      </p:sp>
    </p:spTree>
    <p:extLst>
      <p:ext uri="{BB962C8B-B14F-4D97-AF65-F5344CB8AC3E}">
        <p14:creationId xmlns:p14="http://schemas.microsoft.com/office/powerpoint/2010/main" val="36545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40</a:t>
            </a:fld>
            <a:endParaRPr lang="en-CA"/>
          </a:p>
        </p:txBody>
      </p:sp>
    </p:spTree>
    <p:extLst>
      <p:ext uri="{BB962C8B-B14F-4D97-AF65-F5344CB8AC3E}">
        <p14:creationId xmlns:p14="http://schemas.microsoft.com/office/powerpoint/2010/main" val="59291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41</a:t>
            </a:fld>
            <a:endParaRPr lang="en-CA"/>
          </a:p>
        </p:txBody>
      </p:sp>
    </p:spTree>
    <p:extLst>
      <p:ext uri="{BB962C8B-B14F-4D97-AF65-F5344CB8AC3E}">
        <p14:creationId xmlns:p14="http://schemas.microsoft.com/office/powerpoint/2010/main" val="1297431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42</a:t>
            </a:fld>
            <a:endParaRPr lang="en-CA"/>
          </a:p>
        </p:txBody>
      </p:sp>
    </p:spTree>
    <p:extLst>
      <p:ext uri="{BB962C8B-B14F-4D97-AF65-F5344CB8AC3E}">
        <p14:creationId xmlns:p14="http://schemas.microsoft.com/office/powerpoint/2010/main" val="217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extLst>
      <p:ext uri="{BB962C8B-B14F-4D97-AF65-F5344CB8AC3E}">
        <p14:creationId xmlns:p14="http://schemas.microsoft.com/office/powerpoint/2010/main" val="113847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43</a:t>
            </a:fld>
            <a:endParaRPr lang="en-CA"/>
          </a:p>
        </p:txBody>
      </p:sp>
    </p:spTree>
    <p:extLst>
      <p:ext uri="{BB962C8B-B14F-4D97-AF65-F5344CB8AC3E}">
        <p14:creationId xmlns:p14="http://schemas.microsoft.com/office/powerpoint/2010/main" val="42618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44</a:t>
            </a:fld>
            <a:endParaRPr lang="en-CA"/>
          </a:p>
        </p:txBody>
      </p:sp>
    </p:spTree>
    <p:extLst>
      <p:ext uri="{BB962C8B-B14F-4D97-AF65-F5344CB8AC3E}">
        <p14:creationId xmlns:p14="http://schemas.microsoft.com/office/powerpoint/2010/main" val="408868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45</a:t>
            </a:fld>
            <a:endParaRPr lang="en-CA"/>
          </a:p>
        </p:txBody>
      </p:sp>
    </p:spTree>
    <p:extLst>
      <p:ext uri="{BB962C8B-B14F-4D97-AF65-F5344CB8AC3E}">
        <p14:creationId xmlns:p14="http://schemas.microsoft.com/office/powerpoint/2010/main" val="25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46</a:t>
            </a:fld>
            <a:endParaRPr lang="en-CA"/>
          </a:p>
        </p:txBody>
      </p:sp>
    </p:spTree>
    <p:extLst>
      <p:ext uri="{BB962C8B-B14F-4D97-AF65-F5344CB8AC3E}">
        <p14:creationId xmlns:p14="http://schemas.microsoft.com/office/powerpoint/2010/main" val="257757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47</a:t>
            </a:fld>
            <a:endParaRPr lang="en-CA"/>
          </a:p>
        </p:txBody>
      </p:sp>
    </p:spTree>
    <p:extLst>
      <p:ext uri="{BB962C8B-B14F-4D97-AF65-F5344CB8AC3E}">
        <p14:creationId xmlns:p14="http://schemas.microsoft.com/office/powerpoint/2010/main" val="298195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48</a:t>
            </a:fld>
            <a:endParaRPr lang="en-CA"/>
          </a:p>
        </p:txBody>
      </p:sp>
    </p:spTree>
    <p:extLst>
      <p:ext uri="{BB962C8B-B14F-4D97-AF65-F5344CB8AC3E}">
        <p14:creationId xmlns:p14="http://schemas.microsoft.com/office/powerpoint/2010/main" val="383320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49</a:t>
            </a:fld>
            <a:endParaRPr lang="en-CA"/>
          </a:p>
        </p:txBody>
      </p:sp>
    </p:spTree>
    <p:extLst>
      <p:ext uri="{BB962C8B-B14F-4D97-AF65-F5344CB8AC3E}">
        <p14:creationId xmlns:p14="http://schemas.microsoft.com/office/powerpoint/2010/main" val="410931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50</a:t>
            </a:fld>
            <a:endParaRPr lang="en-CA"/>
          </a:p>
        </p:txBody>
      </p:sp>
    </p:spTree>
    <p:extLst>
      <p:ext uri="{BB962C8B-B14F-4D97-AF65-F5344CB8AC3E}">
        <p14:creationId xmlns:p14="http://schemas.microsoft.com/office/powerpoint/2010/main" val="393036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51</a:t>
            </a:fld>
            <a:endParaRPr lang="en-CA"/>
          </a:p>
        </p:txBody>
      </p:sp>
    </p:spTree>
    <p:extLst>
      <p:ext uri="{BB962C8B-B14F-4D97-AF65-F5344CB8AC3E}">
        <p14:creationId xmlns:p14="http://schemas.microsoft.com/office/powerpoint/2010/main" val="77561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52</a:t>
            </a:fld>
            <a:endParaRPr lang="en-CA"/>
          </a:p>
        </p:txBody>
      </p:sp>
    </p:spTree>
    <p:extLst>
      <p:ext uri="{BB962C8B-B14F-4D97-AF65-F5344CB8AC3E}">
        <p14:creationId xmlns:p14="http://schemas.microsoft.com/office/powerpoint/2010/main" val="34968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extLst>
      <p:ext uri="{BB962C8B-B14F-4D97-AF65-F5344CB8AC3E}">
        <p14:creationId xmlns:p14="http://schemas.microsoft.com/office/powerpoint/2010/main" val="340342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53</a:t>
            </a:fld>
            <a:endParaRPr lang="en-CA"/>
          </a:p>
        </p:txBody>
      </p:sp>
    </p:spTree>
    <p:extLst>
      <p:ext uri="{BB962C8B-B14F-4D97-AF65-F5344CB8AC3E}">
        <p14:creationId xmlns:p14="http://schemas.microsoft.com/office/powerpoint/2010/main" val="1082462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54</a:t>
            </a:fld>
            <a:endParaRPr lang="en-CA"/>
          </a:p>
        </p:txBody>
      </p:sp>
    </p:spTree>
    <p:extLst>
      <p:ext uri="{BB962C8B-B14F-4D97-AF65-F5344CB8AC3E}">
        <p14:creationId xmlns:p14="http://schemas.microsoft.com/office/powerpoint/2010/main" val="8398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55</a:t>
            </a:fld>
            <a:endParaRPr lang="en-CA"/>
          </a:p>
        </p:txBody>
      </p:sp>
    </p:spTree>
    <p:extLst>
      <p:ext uri="{BB962C8B-B14F-4D97-AF65-F5344CB8AC3E}">
        <p14:creationId xmlns:p14="http://schemas.microsoft.com/office/powerpoint/2010/main" val="181399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56</a:t>
            </a:fld>
            <a:endParaRPr lang="en-CA"/>
          </a:p>
        </p:txBody>
      </p:sp>
    </p:spTree>
    <p:extLst>
      <p:ext uri="{BB962C8B-B14F-4D97-AF65-F5344CB8AC3E}">
        <p14:creationId xmlns:p14="http://schemas.microsoft.com/office/powerpoint/2010/main" val="1442635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57</a:t>
            </a:fld>
            <a:endParaRPr lang="en-CA"/>
          </a:p>
        </p:txBody>
      </p:sp>
    </p:spTree>
    <p:extLst>
      <p:ext uri="{BB962C8B-B14F-4D97-AF65-F5344CB8AC3E}">
        <p14:creationId xmlns:p14="http://schemas.microsoft.com/office/powerpoint/2010/main" val="358040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58</a:t>
            </a:fld>
            <a:endParaRPr lang="en-CA"/>
          </a:p>
        </p:txBody>
      </p:sp>
    </p:spTree>
    <p:extLst>
      <p:ext uri="{BB962C8B-B14F-4D97-AF65-F5344CB8AC3E}">
        <p14:creationId xmlns:p14="http://schemas.microsoft.com/office/powerpoint/2010/main" val="61440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59</a:t>
            </a:fld>
            <a:endParaRPr lang="en-CA"/>
          </a:p>
        </p:txBody>
      </p:sp>
    </p:spTree>
    <p:extLst>
      <p:ext uri="{BB962C8B-B14F-4D97-AF65-F5344CB8AC3E}">
        <p14:creationId xmlns:p14="http://schemas.microsoft.com/office/powerpoint/2010/main" val="122394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extLst>
      <p:ext uri="{BB962C8B-B14F-4D97-AF65-F5344CB8AC3E}">
        <p14:creationId xmlns:p14="http://schemas.microsoft.com/office/powerpoint/2010/main" val="312519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charset="0"/>
                <a:cs typeface="Arial" charset="0"/>
              </a:rPr>
              <a:t>	With an adjacency matrix, the run time is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aseline="30000" dirty="0">
                <a:solidFill>
                  <a:prstClr val="black"/>
                </a:solidFill>
                <a:latin typeface="Times New Roman" pitchFamily="18" charset="0"/>
                <a:cs typeface="Arial" charset="0"/>
              </a:rPr>
              <a:t>2</a:t>
            </a:r>
            <a:r>
              <a:rPr lang="en-US" altLang="zh-CN"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extLst>
      <p:ext uri="{BB962C8B-B14F-4D97-AF65-F5344CB8AC3E}">
        <p14:creationId xmlns:p14="http://schemas.microsoft.com/office/powerpoint/2010/main" val="257372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41220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extLst>
      <p:ext uri="{BB962C8B-B14F-4D97-AF65-F5344CB8AC3E}">
        <p14:creationId xmlns:p14="http://schemas.microsoft.com/office/powerpoint/2010/main" val="1015648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extLst>
      <p:ext uri="{BB962C8B-B14F-4D97-AF65-F5344CB8AC3E}">
        <p14:creationId xmlns:p14="http://schemas.microsoft.com/office/powerpoint/2010/main" val="2754951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66</a:t>
            </a:fld>
            <a:endParaRPr lang="en-CA"/>
          </a:p>
        </p:txBody>
      </p:sp>
    </p:spTree>
    <p:extLst>
      <p:ext uri="{BB962C8B-B14F-4D97-AF65-F5344CB8AC3E}">
        <p14:creationId xmlns:p14="http://schemas.microsoft.com/office/powerpoint/2010/main" val="266539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68</a:t>
            </a:fld>
            <a:endParaRPr lang="en-CA"/>
          </a:p>
        </p:txBody>
      </p:sp>
    </p:spTree>
    <p:extLst>
      <p:ext uri="{BB962C8B-B14F-4D97-AF65-F5344CB8AC3E}">
        <p14:creationId xmlns:p14="http://schemas.microsoft.com/office/powerpoint/2010/main" val="38804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69</a:t>
            </a:fld>
            <a:endParaRPr lang="en-CA"/>
          </a:p>
        </p:txBody>
      </p:sp>
    </p:spTree>
    <p:extLst>
      <p:ext uri="{BB962C8B-B14F-4D97-AF65-F5344CB8AC3E}">
        <p14:creationId xmlns:p14="http://schemas.microsoft.com/office/powerpoint/2010/main" val="1514080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70</a:t>
            </a:fld>
            <a:endParaRPr lang="en-CA"/>
          </a:p>
        </p:txBody>
      </p:sp>
    </p:spTree>
    <p:extLst>
      <p:ext uri="{BB962C8B-B14F-4D97-AF65-F5344CB8AC3E}">
        <p14:creationId xmlns:p14="http://schemas.microsoft.com/office/powerpoint/2010/main" val="3714123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71</a:t>
            </a:fld>
            <a:endParaRPr lang="en-CA"/>
          </a:p>
        </p:txBody>
      </p:sp>
    </p:spTree>
    <p:extLst>
      <p:ext uri="{BB962C8B-B14F-4D97-AF65-F5344CB8AC3E}">
        <p14:creationId xmlns:p14="http://schemas.microsoft.com/office/powerpoint/2010/main" val="11093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72</a:t>
            </a:fld>
            <a:endParaRPr lang="en-CA"/>
          </a:p>
        </p:txBody>
      </p:sp>
    </p:spTree>
    <p:extLst>
      <p:ext uri="{BB962C8B-B14F-4D97-AF65-F5344CB8AC3E}">
        <p14:creationId xmlns:p14="http://schemas.microsoft.com/office/powerpoint/2010/main" val="220477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extLst>
      <p:ext uri="{BB962C8B-B14F-4D97-AF65-F5344CB8AC3E}">
        <p14:creationId xmlns:p14="http://schemas.microsoft.com/office/powerpoint/2010/main" val="318217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extLst>
      <p:ext uri="{BB962C8B-B14F-4D97-AF65-F5344CB8AC3E}">
        <p14:creationId xmlns:p14="http://schemas.microsoft.com/office/powerpoint/2010/main" val="126512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75</a:t>
            </a:fld>
            <a:endParaRPr lang="en-CA"/>
          </a:p>
        </p:txBody>
      </p:sp>
    </p:spTree>
    <p:extLst>
      <p:ext uri="{BB962C8B-B14F-4D97-AF65-F5344CB8AC3E}">
        <p14:creationId xmlns:p14="http://schemas.microsoft.com/office/powerpoint/2010/main" val="217134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7</a:t>
            </a:fld>
            <a:endParaRPr lang="en-CA"/>
          </a:p>
        </p:txBody>
      </p:sp>
    </p:spTree>
    <p:extLst>
      <p:ext uri="{BB962C8B-B14F-4D97-AF65-F5344CB8AC3E}">
        <p14:creationId xmlns:p14="http://schemas.microsoft.com/office/powerpoint/2010/main" val="366074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76</a:t>
            </a:fld>
            <a:endParaRPr lang="en-CA"/>
          </a:p>
        </p:txBody>
      </p:sp>
    </p:spTree>
    <p:extLst>
      <p:ext uri="{BB962C8B-B14F-4D97-AF65-F5344CB8AC3E}">
        <p14:creationId xmlns:p14="http://schemas.microsoft.com/office/powerpoint/2010/main" val="118138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77</a:t>
            </a:fld>
            <a:endParaRPr lang="en-CA"/>
          </a:p>
        </p:txBody>
      </p:sp>
    </p:spTree>
    <p:extLst>
      <p:ext uri="{BB962C8B-B14F-4D97-AF65-F5344CB8AC3E}">
        <p14:creationId xmlns:p14="http://schemas.microsoft.com/office/powerpoint/2010/main" val="101238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78</a:t>
            </a:fld>
            <a:endParaRPr lang="en-CA"/>
          </a:p>
        </p:txBody>
      </p:sp>
    </p:spTree>
    <p:extLst>
      <p:ext uri="{BB962C8B-B14F-4D97-AF65-F5344CB8AC3E}">
        <p14:creationId xmlns:p14="http://schemas.microsoft.com/office/powerpoint/2010/main" val="336272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extLst>
      <p:ext uri="{BB962C8B-B14F-4D97-AF65-F5344CB8AC3E}">
        <p14:creationId xmlns:p14="http://schemas.microsoft.com/office/powerpoint/2010/main" val="1351182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extLst>
      <p:ext uri="{BB962C8B-B14F-4D97-AF65-F5344CB8AC3E}">
        <p14:creationId xmlns:p14="http://schemas.microsoft.com/office/powerpoint/2010/main" val="405336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extLst>
      <p:ext uri="{BB962C8B-B14F-4D97-AF65-F5344CB8AC3E}">
        <p14:creationId xmlns:p14="http://schemas.microsoft.com/office/powerpoint/2010/main" val="134205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extLst>
      <p:ext uri="{BB962C8B-B14F-4D97-AF65-F5344CB8AC3E}">
        <p14:creationId xmlns:p14="http://schemas.microsoft.com/office/powerpoint/2010/main" val="230507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extLst>
      <p:ext uri="{BB962C8B-B14F-4D97-AF65-F5344CB8AC3E}">
        <p14:creationId xmlns:p14="http://schemas.microsoft.com/office/powerpoint/2010/main" val="1937927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6500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extLst>
      <p:ext uri="{BB962C8B-B14F-4D97-AF65-F5344CB8AC3E}">
        <p14:creationId xmlns:p14="http://schemas.microsoft.com/office/powerpoint/2010/main" val="427395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Such a collection of edges is called a </a:t>
            </a:r>
            <a:r>
              <a:rPr lang="en-US" altLang="en-US" i="1" dirty="0">
                <a:latin typeface="Arial" charset="0"/>
                <a:cs typeface="Arial" charset="0"/>
              </a:rPr>
              <a:t>tree</a:t>
            </a:r>
            <a:r>
              <a:rPr lang="en-US" altLang="en-US" dirty="0">
                <a:latin typeface="Arial" charset="0"/>
                <a:cs typeface="Arial" charset="0"/>
              </a:rPr>
              <a:t> because if any vertex is taken to be the root, we form a tree by treating the adjacent vertices as children, and so on...</a:t>
            </a:r>
          </a:p>
          <a:p>
            <a:endParaRPr lang="en-CA" altLang="en-US" dirty="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8</a:t>
            </a:fld>
            <a:endParaRPr lang="en-CA"/>
          </a:p>
        </p:txBody>
      </p:sp>
    </p:spTree>
    <p:extLst>
      <p:ext uri="{BB962C8B-B14F-4D97-AF65-F5344CB8AC3E}">
        <p14:creationId xmlns:p14="http://schemas.microsoft.com/office/powerpoint/2010/main" val="70998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extLst>
      <p:ext uri="{BB962C8B-B14F-4D97-AF65-F5344CB8AC3E}">
        <p14:creationId xmlns:p14="http://schemas.microsoft.com/office/powerpoint/2010/main" val="88990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extLst>
      <p:ext uri="{BB962C8B-B14F-4D97-AF65-F5344CB8AC3E}">
        <p14:creationId xmlns:p14="http://schemas.microsoft.com/office/powerpoint/2010/main" val="286273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extLst>
      <p:ext uri="{BB962C8B-B14F-4D97-AF65-F5344CB8AC3E}">
        <p14:creationId xmlns:p14="http://schemas.microsoft.com/office/powerpoint/2010/main" val="1523082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extLst>
      <p:ext uri="{BB962C8B-B14F-4D97-AF65-F5344CB8AC3E}">
        <p14:creationId xmlns:p14="http://schemas.microsoft.com/office/powerpoint/2010/main" val="271162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a:latin typeface="Times New Roman" panose="02020603050405020304" pitchFamily="18" charset="0"/>
                <a:cs typeface="Times New Roman" panose="02020603050405020304" pitchFamily="18" charset="0"/>
              </a:rPr>
              <a:t>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90</a:t>
            </a:fld>
            <a:endParaRPr lang="en-CA"/>
          </a:p>
        </p:txBody>
      </p:sp>
    </p:spTree>
    <p:extLst>
      <p:ext uri="{BB962C8B-B14F-4D97-AF65-F5344CB8AC3E}">
        <p14:creationId xmlns:p14="http://schemas.microsoft.com/office/powerpoint/2010/main" val="1765191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91</a:t>
            </a:fld>
            <a:endParaRPr lang="en-CA"/>
          </a:p>
        </p:txBody>
      </p:sp>
    </p:spTree>
    <p:extLst>
      <p:ext uri="{BB962C8B-B14F-4D97-AF65-F5344CB8AC3E}">
        <p14:creationId xmlns:p14="http://schemas.microsoft.com/office/powerpoint/2010/main" val="318987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92</a:t>
            </a:fld>
            <a:endParaRPr lang="en-CA"/>
          </a:p>
        </p:txBody>
      </p:sp>
    </p:spTree>
    <p:extLst>
      <p:ext uri="{BB962C8B-B14F-4D97-AF65-F5344CB8AC3E}">
        <p14:creationId xmlns:p14="http://schemas.microsoft.com/office/powerpoint/2010/main" val="137810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93</a:t>
            </a:fld>
            <a:endParaRPr lang="en-CA"/>
          </a:p>
        </p:txBody>
      </p:sp>
    </p:spTree>
    <p:extLst>
      <p:ext uri="{BB962C8B-B14F-4D97-AF65-F5344CB8AC3E}">
        <p14:creationId xmlns:p14="http://schemas.microsoft.com/office/powerpoint/2010/main" val="1041507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94</a:t>
            </a:fld>
            <a:endParaRPr lang="en-CA"/>
          </a:p>
        </p:txBody>
      </p:sp>
    </p:spTree>
    <p:extLst>
      <p:ext uri="{BB962C8B-B14F-4D97-AF65-F5344CB8AC3E}">
        <p14:creationId xmlns:p14="http://schemas.microsoft.com/office/powerpoint/2010/main" val="2423000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96</a:t>
            </a:fld>
            <a:endParaRPr lang="en-CA"/>
          </a:p>
        </p:txBody>
      </p:sp>
    </p:spTree>
    <p:extLst>
      <p:ext uri="{BB962C8B-B14F-4D97-AF65-F5344CB8AC3E}">
        <p14:creationId xmlns:p14="http://schemas.microsoft.com/office/powerpoint/2010/main" val="212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Nor do they necessarily have </a:t>
            </a:r>
            <a:r>
              <a:rPr lang="en-US" altLang="en-US" i="1" dirty="0">
                <a:latin typeface="Arial" charset="0"/>
                <a:cs typeface="Arial" charset="0"/>
              </a:rPr>
              <a:t>nice</a:t>
            </a:r>
            <a:r>
              <a:rPr lang="en-US" altLang="en-US" dirty="0">
                <a:latin typeface="Arial" charset="0"/>
                <a:cs typeface="Arial" charset="0"/>
              </a:rPr>
              <a:t> properties</a:t>
            </a:r>
          </a:p>
          <a:p>
            <a:endParaRPr lang="en-CA" altLang="en-US" dirty="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9</a:t>
            </a:fld>
            <a:endParaRPr lang="en-CA"/>
          </a:p>
        </p:txBody>
      </p:sp>
    </p:spTree>
    <p:extLst>
      <p:ext uri="{BB962C8B-B14F-4D97-AF65-F5344CB8AC3E}">
        <p14:creationId xmlns:p14="http://schemas.microsoft.com/office/powerpoint/2010/main" val="1650706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97</a:t>
            </a:fld>
            <a:endParaRPr lang="en-CA"/>
          </a:p>
        </p:txBody>
      </p:sp>
    </p:spTree>
    <p:extLst>
      <p:ext uri="{BB962C8B-B14F-4D97-AF65-F5344CB8AC3E}">
        <p14:creationId xmlns:p14="http://schemas.microsoft.com/office/powerpoint/2010/main" val="3577434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98</a:t>
            </a:fld>
            <a:endParaRPr lang="en-CA"/>
          </a:p>
        </p:txBody>
      </p:sp>
    </p:spTree>
    <p:extLst>
      <p:ext uri="{BB962C8B-B14F-4D97-AF65-F5344CB8AC3E}">
        <p14:creationId xmlns:p14="http://schemas.microsoft.com/office/powerpoint/2010/main" val="4218717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99</a:t>
            </a:fld>
            <a:endParaRPr lang="en-CA"/>
          </a:p>
        </p:txBody>
      </p:sp>
    </p:spTree>
    <p:extLst>
      <p:ext uri="{BB962C8B-B14F-4D97-AF65-F5344CB8AC3E}">
        <p14:creationId xmlns:p14="http://schemas.microsoft.com/office/powerpoint/2010/main" val="1096024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100</a:t>
            </a:fld>
            <a:endParaRPr lang="en-CA"/>
          </a:p>
        </p:txBody>
      </p:sp>
    </p:spTree>
    <p:extLst>
      <p:ext uri="{BB962C8B-B14F-4D97-AF65-F5344CB8AC3E}">
        <p14:creationId xmlns:p14="http://schemas.microsoft.com/office/powerpoint/2010/main" val="2920053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101</a:t>
            </a:fld>
            <a:endParaRPr lang="en-CA"/>
          </a:p>
        </p:txBody>
      </p:sp>
    </p:spTree>
    <p:extLst>
      <p:ext uri="{BB962C8B-B14F-4D97-AF65-F5344CB8AC3E}">
        <p14:creationId xmlns:p14="http://schemas.microsoft.com/office/powerpoint/2010/main" val="114653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102</a:t>
            </a:fld>
            <a:endParaRPr lang="en-CA"/>
          </a:p>
        </p:txBody>
      </p:sp>
    </p:spTree>
    <p:extLst>
      <p:ext uri="{BB962C8B-B14F-4D97-AF65-F5344CB8AC3E}">
        <p14:creationId xmlns:p14="http://schemas.microsoft.com/office/powerpoint/2010/main" val="42675865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103</a:t>
            </a:fld>
            <a:endParaRPr lang="en-CA"/>
          </a:p>
        </p:txBody>
      </p:sp>
    </p:spTree>
    <p:extLst>
      <p:ext uri="{BB962C8B-B14F-4D97-AF65-F5344CB8AC3E}">
        <p14:creationId xmlns:p14="http://schemas.microsoft.com/office/powerpoint/2010/main" val="1738588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104</a:t>
            </a:fld>
            <a:endParaRPr lang="en-CA"/>
          </a:p>
        </p:txBody>
      </p:sp>
    </p:spTree>
    <p:extLst>
      <p:ext uri="{BB962C8B-B14F-4D97-AF65-F5344CB8AC3E}">
        <p14:creationId xmlns:p14="http://schemas.microsoft.com/office/powerpoint/2010/main" val="1157452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105</a:t>
            </a:fld>
            <a:endParaRPr lang="en-CA"/>
          </a:p>
        </p:txBody>
      </p:sp>
    </p:spTree>
    <p:extLst>
      <p:ext uri="{BB962C8B-B14F-4D97-AF65-F5344CB8AC3E}">
        <p14:creationId xmlns:p14="http://schemas.microsoft.com/office/powerpoint/2010/main" val="2193014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106</a:t>
            </a:fld>
            <a:endParaRPr lang="en-CA"/>
          </a:p>
        </p:txBody>
      </p:sp>
    </p:spTree>
    <p:extLst>
      <p:ext uri="{BB962C8B-B14F-4D97-AF65-F5344CB8AC3E}">
        <p14:creationId xmlns:p14="http://schemas.microsoft.com/office/powerpoint/2010/main" val="90108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10</a:t>
            </a:fld>
            <a:endParaRPr lang="en-CA"/>
          </a:p>
        </p:txBody>
      </p:sp>
    </p:spTree>
    <p:extLst>
      <p:ext uri="{BB962C8B-B14F-4D97-AF65-F5344CB8AC3E}">
        <p14:creationId xmlns:p14="http://schemas.microsoft.com/office/powerpoint/2010/main" val="296739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107</a:t>
            </a:fld>
            <a:endParaRPr lang="en-CA"/>
          </a:p>
        </p:txBody>
      </p:sp>
    </p:spTree>
    <p:extLst>
      <p:ext uri="{BB962C8B-B14F-4D97-AF65-F5344CB8AC3E}">
        <p14:creationId xmlns:p14="http://schemas.microsoft.com/office/powerpoint/2010/main" val="1054771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3211414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109</a:t>
            </a:fld>
            <a:endParaRPr lang="en-CA"/>
          </a:p>
        </p:txBody>
      </p:sp>
    </p:spTree>
    <p:extLst>
      <p:ext uri="{BB962C8B-B14F-4D97-AF65-F5344CB8AC3E}">
        <p14:creationId xmlns:p14="http://schemas.microsoft.com/office/powerpoint/2010/main" val="42693217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110</a:t>
            </a:fld>
            <a:endParaRPr lang="en-CA"/>
          </a:p>
        </p:txBody>
      </p:sp>
    </p:spTree>
    <p:extLst>
      <p:ext uri="{BB962C8B-B14F-4D97-AF65-F5344CB8AC3E}">
        <p14:creationId xmlns:p14="http://schemas.microsoft.com/office/powerpoint/2010/main" val="1173882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6.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1.wmf"/><Relationship Id="rId4" Type="http://schemas.openxmlformats.org/officeDocument/2006/relationships/oleObject" Target="../embeddings/oleObject3.bin"/><Relationship Id="rId9" Type="http://schemas.openxmlformats.org/officeDocument/2006/relationships/image" Target="../media/image25.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8.png"/><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1.wmf"/><Relationship Id="rId4" Type="http://schemas.openxmlformats.org/officeDocument/2006/relationships/oleObject" Target="../embeddings/oleObject6.bin"/><Relationship Id="rId9" Type="http://schemas.openxmlformats.org/officeDocument/2006/relationships/image" Target="../media/image22.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8.png"/><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21.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0.wm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1.wmf"/><Relationship Id="rId4"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Minimum Spanning Tree</a:t>
            </a:r>
            <a:endParaRPr lang="zh-CN" altLang="en-US"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23</a:t>
            </a:r>
          </a:p>
        </p:txBody>
      </p:sp>
    </p:spTree>
    <p:extLst>
      <p:ext uri="{BB962C8B-B14F-4D97-AF65-F5344CB8AC3E}">
        <p14:creationId xmlns:p14="http://schemas.microsoft.com/office/powerpoint/2010/main" val="25537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weight of a spanning tree is the sum of the weights on all the edges which comprise the spanning tree</a:t>
            </a:r>
          </a:p>
          <a:p>
            <a:pPr lvl="1"/>
            <a:r>
              <a:rPr lang="en-US" altLang="en-US" dirty="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spTree>
    <p:extLst>
      <p:ext uri="{BB962C8B-B14F-4D97-AF65-F5344CB8AC3E}">
        <p14:creationId xmlns:p14="http://schemas.microsoft.com/office/powerpoint/2010/main" val="3522259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spTree>
    <p:extLst>
      <p:ext uri="{BB962C8B-B14F-4D97-AF65-F5344CB8AC3E}">
        <p14:creationId xmlns:p14="http://schemas.microsoft.com/office/powerpoint/2010/main" val="380497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spTree>
    <p:extLst>
      <p:ext uri="{BB962C8B-B14F-4D97-AF65-F5344CB8AC3E}">
        <p14:creationId xmlns:p14="http://schemas.microsoft.com/office/powerpoint/2010/main" val="3840490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2062777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spTree>
    <p:extLst>
      <p:ext uri="{BB962C8B-B14F-4D97-AF65-F5344CB8AC3E}">
        <p14:creationId xmlns:p14="http://schemas.microsoft.com/office/powerpoint/2010/main" val="1302969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spTree>
    <p:extLst>
      <p:ext uri="{BB962C8B-B14F-4D97-AF65-F5344CB8AC3E}">
        <p14:creationId xmlns:p14="http://schemas.microsoft.com/office/powerpoint/2010/main" val="3628557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spTree>
    <p:extLst>
      <p:ext uri="{BB962C8B-B14F-4D97-AF65-F5344CB8AC3E}">
        <p14:creationId xmlns:p14="http://schemas.microsoft.com/office/powerpoint/2010/main" val="600067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spTree>
    <p:extLst>
      <p:ext uri="{BB962C8B-B14F-4D97-AF65-F5344CB8AC3E}">
        <p14:creationId xmlns:p14="http://schemas.microsoft.com/office/powerpoint/2010/main" val="3121318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4237801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spTree>
    <p:extLst>
      <p:ext uri="{BB962C8B-B14F-4D97-AF65-F5344CB8AC3E}">
        <p14:creationId xmlns:p14="http://schemas.microsoft.com/office/powerpoint/2010/main" val="217470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96" name="Rectangle 12"/>
          <p:cNvSpPr>
            <a:spLocks noGrp="1" noChangeArrowheads="1"/>
          </p:cNvSpPr>
          <p:nvPr>
            <p:ph type="title"/>
          </p:nvPr>
        </p:nvSpPr>
        <p:spPr/>
        <p:txBody>
          <a:bodyPr/>
          <a:lstStyle/>
          <a:p>
            <a:r>
              <a:rPr lang="en-US" altLang="en-US" dirty="0">
                <a:latin typeface="Arial" charset="0"/>
                <a:cs typeface="Arial" charset="0"/>
              </a:rPr>
              <a:t>Spanning trees on weighted graphs</a:t>
            </a:r>
            <a:endParaRPr lang="en-US" altLang="zh-CN" dirty="0"/>
          </a:p>
        </p:txBody>
      </p:sp>
      <p:sp>
        <p:nvSpPr>
          <p:cNvPr id="1245186" name="Rectangle 2"/>
          <p:cNvSpPr>
            <a:spLocks noGrp="1" noChangeArrowheads="1"/>
          </p:cNvSpPr>
          <p:nvPr>
            <p:ph type="body" idx="1"/>
          </p:nvPr>
        </p:nvSpPr>
        <p:spPr/>
        <p:txBody>
          <a:bodyPr/>
          <a:lstStyle/>
          <a:p>
            <a:pPr>
              <a:buNone/>
            </a:pPr>
            <a:r>
              <a:rPr lang="en-US" altLang="en-US" dirty="0">
                <a:latin typeface="Arial" charset="0"/>
                <a:cs typeface="Arial" charset="0"/>
              </a:rPr>
              <a:t>	The weight of a spanning tree is the sum of the weights on all the edges which comprise the spanning tree</a:t>
            </a:r>
          </a:p>
        </p:txBody>
      </p:sp>
      <p:grpSp>
        <p:nvGrpSpPr>
          <p:cNvPr id="5" name="Group 4"/>
          <p:cNvGrpSpPr/>
          <p:nvPr/>
        </p:nvGrpSpPr>
        <p:grpSpPr>
          <a:xfrm>
            <a:off x="1219200" y="3810000"/>
            <a:ext cx="1524000" cy="1524000"/>
            <a:chOff x="1219200" y="3810000"/>
            <a:chExt cx="1524000" cy="1524000"/>
          </a:xfrm>
        </p:grpSpPr>
        <p:sp>
          <p:nvSpPr>
            <p:cNvPr id="1245197"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8"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9"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00"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01" name="AutoShape 17"/>
            <p:cNvCxnSpPr>
              <a:cxnSpLocks noChangeShapeType="1"/>
              <a:stCxn id="1245197" idx="3"/>
              <a:endCxn id="1245200"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2" name="AutoShape 18"/>
            <p:cNvCxnSpPr>
              <a:cxnSpLocks noChangeShapeType="1"/>
              <a:stCxn id="1245197" idx="5"/>
              <a:endCxn id="1245199"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3" name="AutoShape 19"/>
            <p:cNvCxnSpPr>
              <a:cxnSpLocks noChangeShapeType="1"/>
              <a:stCxn id="1245199" idx="3"/>
              <a:endCxn id="1245198"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4" name="AutoShape 20"/>
            <p:cNvCxnSpPr>
              <a:cxnSpLocks noChangeShapeType="1"/>
              <a:stCxn id="1245198" idx="1"/>
              <a:endCxn id="1245200"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5" name="AutoShape 21"/>
            <p:cNvCxnSpPr>
              <a:cxnSpLocks noChangeShapeType="1"/>
              <a:stCxn id="1245200" idx="6"/>
              <a:endCxn id="1245199"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6" name="AutoShape 22"/>
            <p:cNvCxnSpPr>
              <a:cxnSpLocks noChangeShapeType="1"/>
              <a:stCxn id="1245197" idx="4"/>
              <a:endCxn id="1245198"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07"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245208"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245209"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245210"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1245211"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1245212"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6" name="Group 5"/>
          <p:cNvGrpSpPr/>
          <p:nvPr/>
        </p:nvGrpSpPr>
        <p:grpSpPr>
          <a:xfrm>
            <a:off x="3124200" y="3810000"/>
            <a:ext cx="1524000" cy="1524000"/>
            <a:chOff x="3124200" y="3810000"/>
            <a:chExt cx="1524000" cy="1524000"/>
          </a:xfrm>
        </p:grpSpPr>
        <p:cxnSp>
          <p:nvCxnSpPr>
            <p:cNvPr id="1245187" name="AutoShape 3"/>
            <p:cNvCxnSpPr>
              <a:cxnSpLocks noChangeShapeType="1"/>
              <a:stCxn id="1245213" idx="5"/>
              <a:endCxn id="1245215"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8" name="AutoShape 4"/>
            <p:cNvCxnSpPr>
              <a:cxnSpLocks noChangeShapeType="1"/>
              <a:stCxn id="1245214" idx="1"/>
              <a:endCxn id="1245216"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9" name="AutoShape 5"/>
            <p:cNvCxnSpPr>
              <a:cxnSpLocks noChangeShapeType="1"/>
              <a:stCxn id="1245216" idx="6"/>
              <a:endCxn id="1245215"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13"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4"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5"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6"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17" name="AutoShape 33"/>
            <p:cNvCxnSpPr>
              <a:cxnSpLocks noChangeShapeType="1"/>
              <a:stCxn id="1245213" idx="3"/>
              <a:endCxn id="1245216"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8" name="AutoShape 34"/>
            <p:cNvCxnSpPr>
              <a:cxnSpLocks noChangeShapeType="1"/>
              <a:stCxn id="1245215" idx="3"/>
              <a:endCxn id="1245214"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9" name="AutoShape 35"/>
            <p:cNvCxnSpPr>
              <a:cxnSpLocks noChangeShapeType="1"/>
              <a:stCxn id="1245213" idx="4"/>
              <a:endCxn id="1245214"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4956175" y="3810000"/>
            <a:ext cx="1524000" cy="1524000"/>
            <a:chOff x="4956175" y="3810000"/>
            <a:chExt cx="1524000" cy="1524000"/>
          </a:xfrm>
        </p:grpSpPr>
        <p:cxnSp>
          <p:nvCxnSpPr>
            <p:cNvPr id="1245190" name="AutoShape 6"/>
            <p:cNvCxnSpPr>
              <a:cxnSpLocks noChangeShapeType="1"/>
              <a:stCxn id="1245220" idx="5"/>
              <a:endCxn id="1245222"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1" name="AutoShape 7"/>
            <p:cNvCxnSpPr>
              <a:cxnSpLocks noChangeShapeType="1"/>
              <a:stCxn id="1245222" idx="3"/>
              <a:endCxn id="1245221"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2" name="AutoShape 8"/>
            <p:cNvCxnSpPr>
              <a:cxnSpLocks noChangeShapeType="1"/>
              <a:stCxn id="1245220" idx="4"/>
              <a:endCxn id="1245221"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0"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1"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2"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3"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24" name="AutoShape 40"/>
            <p:cNvCxnSpPr>
              <a:cxnSpLocks noChangeShapeType="1"/>
              <a:stCxn id="1245220" idx="3"/>
              <a:endCxn id="1245223"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5" name="AutoShape 41"/>
            <p:cNvCxnSpPr>
              <a:cxnSpLocks noChangeShapeType="1"/>
              <a:stCxn id="1245221" idx="1"/>
              <a:endCxn id="1245223"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6" name="AutoShape 42"/>
            <p:cNvCxnSpPr>
              <a:cxnSpLocks noChangeShapeType="1"/>
              <a:stCxn id="1245223" idx="6"/>
              <a:endCxn id="1245222"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p:cNvGrpSpPr/>
          <p:nvPr/>
        </p:nvGrpSpPr>
        <p:grpSpPr>
          <a:xfrm>
            <a:off x="6784975" y="3810000"/>
            <a:ext cx="1524000" cy="1524000"/>
            <a:chOff x="6784975" y="3810000"/>
            <a:chExt cx="1524000" cy="1524000"/>
          </a:xfrm>
        </p:grpSpPr>
        <p:cxnSp>
          <p:nvCxnSpPr>
            <p:cNvPr id="1245193" name="AutoShape 9"/>
            <p:cNvCxnSpPr>
              <a:cxnSpLocks noChangeShapeType="1"/>
              <a:stCxn id="1245227" idx="3"/>
              <a:endCxn id="1245230"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4" name="AutoShape 10"/>
            <p:cNvCxnSpPr>
              <a:cxnSpLocks noChangeShapeType="1"/>
              <a:stCxn id="1245230" idx="6"/>
              <a:endCxn id="1245229"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5" name="AutoShape 11"/>
            <p:cNvCxnSpPr>
              <a:cxnSpLocks noChangeShapeType="1"/>
              <a:stCxn id="1245227" idx="4"/>
              <a:endCxn id="1245228"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7"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8"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9"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30"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31" name="AutoShape 47"/>
            <p:cNvCxnSpPr>
              <a:cxnSpLocks noChangeShapeType="1"/>
              <a:stCxn id="1245227" idx="5"/>
              <a:endCxn id="1245229"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2" name="AutoShape 48"/>
            <p:cNvCxnSpPr>
              <a:cxnSpLocks noChangeShapeType="1"/>
              <a:stCxn id="1245229" idx="3"/>
              <a:endCxn id="1245228"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3" name="AutoShape 49"/>
            <p:cNvCxnSpPr>
              <a:cxnSpLocks noChangeShapeType="1"/>
              <a:stCxn id="1245228" idx="1"/>
              <a:endCxn id="1245230"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TextBox 3"/>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8" name="TextBox 57"/>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9" name="TextBox 58"/>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Tree>
    <p:extLst>
      <p:ext uri="{BB962C8B-B14F-4D97-AF65-F5344CB8AC3E}">
        <p14:creationId xmlns:p14="http://schemas.microsoft.com/office/powerpoint/2010/main" val="2865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59"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3751278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pPr lvl="1"/>
            <a:r>
              <a:rPr lang="en-US" altLang="en-US" dirty="0">
                <a:latin typeface="Arial" charset="0"/>
                <a:cs typeface="Arial" charset="0"/>
              </a:rPr>
              <a:t>Start with a trivial minimum spanning tree and grow it by adding edges with least weight</a:t>
            </a:r>
            <a:endParaRPr lang="en-US" altLang="zh-CN" dirty="0"/>
          </a:p>
          <a:p>
            <a:r>
              <a:rPr lang="en-US" altLang="zh-CN" dirty="0" err="1"/>
              <a:t>Kruskal’s</a:t>
            </a:r>
            <a:r>
              <a:rPr lang="en-US" altLang="zh-CN" dirty="0"/>
              <a:t> algorithm</a:t>
            </a:r>
          </a:p>
          <a:p>
            <a:pPr lvl="1"/>
            <a:r>
              <a:rPr lang="en-US" altLang="en-US" dirty="0">
                <a:latin typeface="Arial" charset="0"/>
                <a:cs typeface="Arial" charset="0"/>
              </a:rPr>
              <a:t>Go through the edges from least weight to greatest weight, adding an edge if it does not create a cycle</a:t>
            </a:r>
          </a:p>
          <a:p>
            <a:pPr lvl="1"/>
            <a:endParaRPr lang="en-US" altLang="zh-CN" dirty="0"/>
          </a:p>
          <a:p>
            <a:endParaRPr lang="zh-CN" altLang="en-US" dirty="0"/>
          </a:p>
        </p:txBody>
      </p:sp>
    </p:spTree>
    <p:extLst>
      <p:ext uri="{BB962C8B-B14F-4D97-AF65-F5344CB8AC3E}">
        <p14:creationId xmlns:p14="http://schemas.microsoft.com/office/powerpoint/2010/main" val="310379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Which spanning tree minimizes the weight?</a:t>
            </a:r>
          </a:p>
          <a:p>
            <a:pPr lvl="1"/>
            <a:r>
              <a:rPr lang="en-US" altLang="en-US" dirty="0">
                <a:latin typeface="Arial" charset="0"/>
                <a:cs typeface="Arial" charset="0"/>
              </a:rPr>
              <a:t>Such a tree is termed a </a:t>
            </a:r>
            <a:r>
              <a:rPr lang="en-US" altLang="en-US" i="1" dirty="0">
                <a:latin typeface="Arial" charset="0"/>
                <a:cs typeface="Arial" charset="0"/>
              </a:rPr>
              <a:t>minimum spanning tree</a:t>
            </a:r>
          </a:p>
          <a:p>
            <a:pPr>
              <a:buFont typeface="Arial" charset="0"/>
              <a:buNone/>
            </a:pPr>
            <a:endParaRPr lang="en-US" altLang="en-US" dirty="0">
              <a:latin typeface="Arial" charset="0"/>
              <a:cs typeface="Arial" charset="0"/>
            </a:endParaRPr>
          </a:p>
        </p:txBody>
      </p:sp>
      <p:grpSp>
        <p:nvGrpSpPr>
          <p:cNvPr id="5" name="Group 4"/>
          <p:cNvGrpSpPr/>
          <p:nvPr/>
        </p:nvGrpSpPr>
        <p:grpSpPr>
          <a:xfrm>
            <a:off x="1219200" y="3810000"/>
            <a:ext cx="1524000" cy="1524000"/>
            <a:chOff x="1219200" y="3810000"/>
            <a:chExt cx="1524000" cy="1524000"/>
          </a:xfrm>
        </p:grpSpPr>
        <p:sp>
          <p:nvSpPr>
            <p:cNvPr id="6"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7"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8"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9"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0" name="AutoShape 17"/>
            <p:cNvCxnSpPr>
              <a:cxnSpLocks noChangeShapeType="1"/>
              <a:stCxn id="6" idx="3"/>
              <a:endCxn id="9"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8"/>
            <p:cNvCxnSpPr>
              <a:cxnSpLocks noChangeShapeType="1"/>
              <a:stCxn id="6" idx="5"/>
              <a:endCxn id="8"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9"/>
            <p:cNvCxnSpPr>
              <a:cxnSpLocks noChangeShapeType="1"/>
              <a:stCxn id="8" idx="3"/>
              <a:endCxn id="7"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0"/>
            <p:cNvCxnSpPr>
              <a:cxnSpLocks noChangeShapeType="1"/>
              <a:stCxn id="7" idx="1"/>
              <a:endCxn id="9"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1"/>
            <p:cNvCxnSpPr>
              <a:cxnSpLocks noChangeShapeType="1"/>
              <a:stCxn id="9" idx="6"/>
              <a:endCxn id="8"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p:cNvCxnSpPr>
              <a:cxnSpLocks noChangeShapeType="1"/>
              <a:stCxn id="6" idx="4"/>
              <a:endCxn id="7"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7"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8"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9"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20"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21"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22" name="Group 21"/>
          <p:cNvGrpSpPr/>
          <p:nvPr/>
        </p:nvGrpSpPr>
        <p:grpSpPr>
          <a:xfrm>
            <a:off x="3124200" y="3810000"/>
            <a:ext cx="1524000" cy="1524000"/>
            <a:chOff x="3124200" y="3810000"/>
            <a:chExt cx="1524000" cy="1524000"/>
          </a:xfrm>
        </p:grpSpPr>
        <p:cxnSp>
          <p:nvCxnSpPr>
            <p:cNvPr id="23" name="AutoShape 3"/>
            <p:cNvCxnSpPr>
              <a:cxnSpLocks noChangeShapeType="1"/>
              <a:stCxn id="26" idx="5"/>
              <a:endCxn id="28"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
            <p:cNvCxnSpPr>
              <a:cxnSpLocks noChangeShapeType="1"/>
              <a:stCxn id="27" idx="1"/>
              <a:endCxn id="29"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5"/>
            <p:cNvCxnSpPr>
              <a:cxnSpLocks noChangeShapeType="1"/>
              <a:stCxn id="29" idx="6"/>
              <a:endCxn id="28"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7"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8"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9"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30" name="AutoShape 33"/>
            <p:cNvCxnSpPr>
              <a:cxnSpLocks noChangeShapeType="1"/>
              <a:stCxn id="26" idx="3"/>
              <a:endCxn id="29"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4"/>
            <p:cNvCxnSpPr>
              <a:cxnSpLocks noChangeShapeType="1"/>
              <a:stCxn id="28" idx="3"/>
              <a:endCxn id="27"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5"/>
            <p:cNvCxnSpPr>
              <a:cxnSpLocks noChangeShapeType="1"/>
              <a:stCxn id="26" idx="4"/>
              <a:endCxn id="27"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4956175" y="3810000"/>
            <a:ext cx="1524000" cy="1524000"/>
            <a:chOff x="4956175" y="3810000"/>
            <a:chExt cx="1524000" cy="1524000"/>
          </a:xfrm>
        </p:grpSpPr>
        <p:cxnSp>
          <p:nvCxnSpPr>
            <p:cNvPr id="34" name="AutoShape 6"/>
            <p:cNvCxnSpPr>
              <a:cxnSpLocks noChangeShapeType="1"/>
              <a:stCxn id="37" idx="5"/>
              <a:endCxn id="39"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
            <p:cNvCxnSpPr>
              <a:cxnSpLocks noChangeShapeType="1"/>
              <a:stCxn id="39" idx="3"/>
              <a:endCxn id="38"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8"/>
            <p:cNvCxnSpPr>
              <a:cxnSpLocks noChangeShapeType="1"/>
              <a:stCxn id="37" idx="4"/>
              <a:endCxn id="38"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8"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9"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0"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41" name="AutoShape 40"/>
            <p:cNvCxnSpPr>
              <a:cxnSpLocks noChangeShapeType="1"/>
              <a:stCxn id="37" idx="3"/>
              <a:endCxn id="40"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1"/>
            <p:cNvCxnSpPr>
              <a:cxnSpLocks noChangeShapeType="1"/>
              <a:stCxn id="38" idx="1"/>
              <a:endCxn id="40"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2"/>
            <p:cNvCxnSpPr>
              <a:cxnSpLocks noChangeShapeType="1"/>
              <a:stCxn id="40" idx="6"/>
              <a:endCxn id="39"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Group 43"/>
          <p:cNvGrpSpPr/>
          <p:nvPr/>
        </p:nvGrpSpPr>
        <p:grpSpPr>
          <a:xfrm>
            <a:off x="6784975" y="3810000"/>
            <a:ext cx="1524000" cy="1524000"/>
            <a:chOff x="6784975" y="3810000"/>
            <a:chExt cx="1524000" cy="1524000"/>
          </a:xfrm>
        </p:grpSpPr>
        <p:cxnSp>
          <p:nvCxnSpPr>
            <p:cNvPr id="45" name="AutoShape 9"/>
            <p:cNvCxnSpPr>
              <a:cxnSpLocks noChangeShapeType="1"/>
              <a:stCxn id="48" idx="3"/>
              <a:endCxn id="51"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0"/>
            <p:cNvCxnSpPr>
              <a:cxnSpLocks noChangeShapeType="1"/>
              <a:stCxn id="51" idx="6"/>
              <a:endCxn id="50"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1"/>
            <p:cNvCxnSpPr>
              <a:cxnSpLocks noChangeShapeType="1"/>
              <a:stCxn id="48" idx="4"/>
              <a:endCxn id="49"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9"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0"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1"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52" name="AutoShape 47"/>
            <p:cNvCxnSpPr>
              <a:cxnSpLocks noChangeShapeType="1"/>
              <a:stCxn id="48" idx="5"/>
              <a:endCxn id="50"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8"/>
            <p:cNvCxnSpPr>
              <a:cxnSpLocks noChangeShapeType="1"/>
              <a:stCxn id="50" idx="3"/>
              <a:endCxn id="49"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49"/>
            <p:cNvCxnSpPr>
              <a:cxnSpLocks noChangeShapeType="1"/>
              <a:stCxn id="49" idx="1"/>
              <a:endCxn id="51"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Box 54"/>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6" name="TextBox 55"/>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7" name="TextBox 56"/>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
        <p:nvSpPr>
          <p:cNvPr id="2" name="Down Arrow 1"/>
          <p:cNvSpPr/>
          <p:nvPr/>
        </p:nvSpPr>
        <p:spPr>
          <a:xfrm rot="10800000">
            <a:off x="5475859" y="5574774"/>
            <a:ext cx="484632" cy="46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86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a:xfrm>
            <a:off x="457200" y="1600200"/>
            <a:ext cx="8229600" cy="4925144"/>
          </a:xfrm>
        </p:spPr>
        <p:txBody>
          <a:bodyPr>
            <a:normAutofit/>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supplying power to</a:t>
            </a:r>
          </a:p>
          <a:p>
            <a:pPr lvl="1"/>
            <a:r>
              <a:rPr lang="en-US" altLang="en-US" dirty="0">
                <a:latin typeface="Arial" charset="0"/>
                <a:cs typeface="Arial" charset="0"/>
              </a:rPr>
              <a:t>All circuit elements on a board</a:t>
            </a:r>
          </a:p>
          <a:p>
            <a:pPr lvl="1"/>
            <a:r>
              <a:rPr lang="en-US" altLang="en-US" dirty="0">
                <a:latin typeface="Arial" charset="0"/>
                <a:cs typeface="Arial" charset="0"/>
              </a:rPr>
              <a:t>A number of loads within a building</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Moravia in 1926</a:t>
            </a:r>
            <a:endParaRPr lang="en-US" altLang="en-US" dirty="0">
              <a:latin typeface="Arial" charset="0"/>
              <a:cs typeface="Arial" charset="0"/>
            </a:endParaRP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attempting to find the best means of connecting a number of houses</a:t>
            </a:r>
          </a:p>
          <a:p>
            <a:pPr lvl="1"/>
            <a:r>
              <a:rPr lang="en-US" altLang="en-US" dirty="0">
                <a:latin typeface="Arial" charset="0"/>
                <a:cs typeface="Arial" charset="0"/>
              </a:rPr>
              <a:t>Minimize the length</a:t>
            </a:r>
            <a:br>
              <a:rPr lang="en-US" altLang="en-US" dirty="0">
                <a:latin typeface="Arial" charset="0"/>
                <a:cs typeface="Arial" charset="0"/>
              </a:rPr>
            </a:br>
            <a:r>
              <a:rPr lang="en-US" altLang="en-US" dirty="0">
                <a:latin typeface="Arial" charset="0"/>
                <a:cs typeface="Arial" charset="0"/>
              </a:rPr>
              <a:t>of transmission lines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an </a:t>
            </a:r>
            <a:r>
              <a:rPr lang="en-US" altLang="en-US" i="1">
                <a:latin typeface="Arial" charset="0"/>
                <a:cs typeface="Arial" charset="0"/>
              </a:rPr>
              <a:t>ad hoc</a:t>
            </a:r>
            <a:r>
              <a:rPr lang="en-US" altLang="en-US">
                <a:latin typeface="Arial" charset="0"/>
                <a:cs typeface="Arial" charset="0"/>
              </a:rPr>
              <a:t> wireless network</a:t>
            </a:r>
          </a:p>
          <a:p>
            <a:pPr lvl="1"/>
            <a:r>
              <a:rPr lang="en-US" altLang="en-US">
                <a:latin typeface="Arial" charset="0"/>
                <a:cs typeface="Arial" charset="0"/>
              </a:rPr>
              <a:t>Any two terminals can connect with any others</a:t>
            </a:r>
          </a:p>
          <a:p>
            <a:pPr>
              <a:buFont typeface="Arial" charset="0"/>
              <a:buNone/>
            </a:pPr>
            <a:r>
              <a:rPr lang="en-US" altLang="en-US">
                <a:latin typeface="Arial" charset="0"/>
                <a:cs typeface="Arial" charset="0"/>
              </a:rPr>
              <a:t>	</a:t>
            </a:r>
          </a:p>
          <a:p>
            <a:pPr>
              <a:buFont typeface="Arial" charset="0"/>
              <a:buNone/>
            </a:pPr>
            <a:r>
              <a:rPr lang="en-US" altLang="en-US">
                <a:latin typeface="Arial" charset="0"/>
                <a:cs typeface="Arial" charset="0"/>
              </a:rPr>
              <a:t>Problem:</a:t>
            </a:r>
          </a:p>
          <a:p>
            <a:pPr lvl="1"/>
            <a:r>
              <a:rPr lang="en-US" altLang="en-US">
                <a:latin typeface="Arial" charset="0"/>
                <a:cs typeface="Arial" charset="0"/>
              </a:rPr>
              <a:t>Errors in transmission increase with transmission length</a:t>
            </a:r>
          </a:p>
          <a:p>
            <a:pPr lvl="1"/>
            <a:r>
              <a:rPr lang="en-US" altLang="en-US">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Minimum Spanning Trees</a:t>
            </a:r>
            <a:endParaRPr lang="zh-CN" altLang="en-US"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Simplifying assumption:</a:t>
            </a:r>
          </a:p>
          <a:p>
            <a:pPr lvl="1"/>
            <a:r>
              <a:rPr lang="en-US" altLang="en-US" dirty="0">
                <a:solidFill>
                  <a:prstClr val="black"/>
                </a:solidFill>
                <a:latin typeface="Arial" charset="0"/>
                <a:cs typeface="Arial" charset="0"/>
              </a:rPr>
              <a:t>All edge weights are distinct</a:t>
            </a:r>
          </a:p>
          <a:p>
            <a:pPr lvl="0">
              <a:buNone/>
            </a:pPr>
            <a:r>
              <a:rPr lang="en-US" altLang="en-US" dirty="0">
                <a:solidFill>
                  <a:prstClr val="black"/>
                </a:solidFill>
                <a:latin typeface="Arial" charset="0"/>
                <a:cs typeface="Arial" charset="0"/>
              </a:rPr>
              <a:t>	</a:t>
            </a:r>
          </a:p>
          <a:p>
            <a:pPr lvl="0">
              <a:buNone/>
            </a:pPr>
            <a:r>
              <a:rPr lang="en-US" altLang="en-US" dirty="0">
                <a:solidFill>
                  <a:prstClr val="black"/>
                </a:solidFill>
                <a:latin typeface="Arial" charset="0"/>
                <a:cs typeface="Arial" charset="0"/>
              </a:rPr>
              <a:t>	This guarantees that given a graph, there is a unique minimum spanning tree.</a:t>
            </a:r>
            <a:endParaRPr lang="zh-CN" altLang="en-US" dirty="0"/>
          </a:p>
        </p:txBody>
      </p:sp>
    </p:spTree>
    <p:extLst>
      <p:ext uri="{BB962C8B-B14F-4D97-AF65-F5344CB8AC3E}">
        <p14:creationId xmlns:p14="http://schemas.microsoft.com/office/powerpoint/2010/main" val="225253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solidFill>
                  <a:srgbClr val="FF0000"/>
                </a:solidFill>
              </a:rPr>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109416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Prim’s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p:txBody>
      </p:sp>
    </p:spTree>
    <p:extLst>
      <p:ext uri="{BB962C8B-B14F-4D97-AF65-F5344CB8AC3E}">
        <p14:creationId xmlns:p14="http://schemas.microsoft.com/office/powerpoint/2010/main" val="22745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a:latin typeface="Arial" charset="0"/>
                <a:cs typeface="Arial" charset="0"/>
              </a:rPr>
              <a:t>Strategy</a:t>
            </a:r>
            <a:endParaRPr lang="en-US" altLang="en-US">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Strategy:</a:t>
            </a:r>
          </a:p>
          <a:p>
            <a:pPr lvl="1"/>
            <a:r>
              <a:rPr lang="en-US" altLang="en-US">
                <a:latin typeface="Arial" charset="0"/>
                <a:cs typeface="Arial" charset="0"/>
              </a:rPr>
              <a:t>Suppose we have a known minimum spanning tree on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&lt;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a:latin typeface="Arial" charset="0"/>
                <a:cs typeface="Arial" charset="0"/>
              </a:rPr>
              <a:t>vertices</a:t>
            </a:r>
          </a:p>
          <a:p>
            <a:pPr lvl="1"/>
            <a:r>
              <a:rPr lang="en-US" altLang="en-US">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9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r>
              <a:rPr lang="en-CA" altLang="en-US">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the edge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with least weight that connects this minimum spanning tree to a new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endParaRPr lang="en-CA" altLang="en-US" dirty="0">
              <a:latin typeface="Times New Roman" pitchFamily="18" charset="0"/>
              <a:cs typeface="Times New Roman" pitchFamily="18" charset="0"/>
            </a:endParaRPr>
          </a:p>
          <a:p>
            <a:pPr lvl="1"/>
            <a:r>
              <a:rPr lang="en-CA" altLang="en-US" dirty="0">
                <a:latin typeface="Arial" charset="0"/>
                <a:cs typeface="Arial" charset="0"/>
              </a:rPr>
              <a:t>This does create a minimum spanning tree on the </a:t>
            </a:r>
            <a:r>
              <a:rPr lang="en-CA" altLang="en-US" i="1" dirty="0">
                <a:latin typeface="Times New Roman" pitchFamily="18" charset="0"/>
                <a:cs typeface="Times New Roman" pitchFamily="18" charset="0"/>
              </a:rPr>
              <a:t>k</a:t>
            </a:r>
            <a:r>
              <a:rPr lang="en-CA" altLang="en-US" dirty="0">
                <a:latin typeface="Times New Roman" pitchFamily="18" charset="0"/>
                <a:cs typeface="Times New Roman" pitchFamily="18" charset="0"/>
              </a:rPr>
              <a:t> + 1</a:t>
            </a:r>
            <a:r>
              <a:rPr lang="en-CA" altLang="en-US" dirty="0">
                <a:latin typeface="Arial" charset="0"/>
                <a:cs typeface="Arial" charset="0"/>
              </a:rPr>
              <a:t> nodes—there is no other edge that extends the tree with less weight</a:t>
            </a:r>
          </a:p>
          <a:p>
            <a:pPr lvl="1"/>
            <a:r>
              <a:rPr lang="en-CA" altLang="en-US" dirty="0">
                <a:solidFill>
                  <a:srgbClr val="FF0000"/>
                </a:solidFill>
                <a:latin typeface="Arial" charset="0"/>
                <a:cs typeface="Arial" charset="0"/>
              </a:rPr>
              <a:t>Does the new edge belong to the minimum spanning tree on all </a:t>
            </a:r>
            <a:r>
              <a:rPr lang="en-CA" altLang="en-US" i="1" dirty="0">
                <a:solidFill>
                  <a:srgbClr val="FF0000"/>
                </a:solidFill>
                <a:latin typeface="Times New Roman" pitchFamily="18" charset="0"/>
                <a:cs typeface="Times New Roman" pitchFamily="18" charset="0"/>
              </a:rPr>
              <a:t>n</a:t>
            </a:r>
            <a:r>
              <a:rPr lang="en-CA" altLang="en-US" dirty="0">
                <a:solidFill>
                  <a:srgbClr val="FF0000"/>
                </a:solidFill>
                <a:latin typeface="Arial" charset="0"/>
                <a:cs typeface="Arial" charset="0"/>
              </a:rPr>
              <a:t> vertices?</a:t>
            </a:r>
          </a:p>
          <a:p>
            <a:pPr lvl="2"/>
            <a:r>
              <a:rPr lang="en-CA" altLang="en-US" dirty="0">
                <a:latin typeface="Arial" charset="0"/>
                <a:cs typeface="Arial" charset="0"/>
              </a:rPr>
              <a:t>Yes! The cut property.</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130119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ltLang="zh-CN"/>
              <a:t>Cut property</a:t>
            </a:r>
            <a:endParaRPr lang="en-US" altLang="zh-CN" dirty="0">
              <a:ea typeface="宋体" panose="02010600030101010101" pitchFamily="2" charset="-122"/>
            </a:endParaRPr>
          </a:p>
        </p:txBody>
      </p:sp>
      <p:sp>
        <p:nvSpPr>
          <p:cNvPr id="684035" name="Rectangle 3"/>
          <p:cNvSpPr>
            <a:spLocks noGrp="1" noChangeArrowheads="1"/>
          </p:cNvSpPr>
          <p:nvPr>
            <p:ph type="body" idx="1"/>
          </p:nvPr>
        </p:nvSpPr>
        <p:spPr/>
        <p:txBody>
          <a:bodyPr>
            <a:normAutofit/>
          </a:bodyPr>
          <a:lstStyle/>
          <a:p>
            <a:r>
              <a:rPr lang="en-US" altLang="zh-CN" dirty="0">
                <a:solidFill>
                  <a:schemeClr val="tx1"/>
                </a:solidFill>
                <a:ea typeface="宋体" panose="02010600030101010101" pitchFamily="2" charset="-122"/>
              </a:rPr>
              <a:t>Let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rPr>
              <a:t> be any subset of nodes, and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solidFill>
                  <a:schemeClr val="tx1"/>
                </a:solidFill>
                <a:ea typeface="宋体" panose="02010600030101010101" pitchFamily="2" charset="-122"/>
              </a:rPr>
              <a:t> be the least weight edge with exactly one endpoint in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sym typeface="Symbol" panose="05050102010706020507" pitchFamily="18" charset="2"/>
              </a:rPr>
              <a:t>. Then the MST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dirty="0">
                <a:solidFill>
                  <a:schemeClr val="tx1"/>
                </a:solidFill>
                <a:ea typeface="宋体" panose="02010600030101010101" pitchFamily="2" charset="-122"/>
                <a:sym typeface="Symbol" panose="05050102010706020507" pitchFamily="18" charset="2"/>
              </a:rPr>
              <a:t> contains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lang="en-US" altLang="zh-CN" dirty="0">
                <a:solidFill>
                  <a:schemeClr val="tx1"/>
                </a:solidFill>
                <a:ea typeface="宋体" panose="02010600030101010101" pitchFamily="2" charset="-122"/>
                <a:sym typeface="Symbol" panose="05050102010706020507" pitchFamily="18" charset="2"/>
              </a:rPr>
              <a:t>.</a:t>
            </a:r>
          </a:p>
          <a:p>
            <a:r>
              <a:rPr lang="en-US" altLang="zh-CN" dirty="0">
                <a:solidFill>
                  <a:schemeClr val="tx1"/>
                </a:solidFill>
                <a:ea typeface="宋体" panose="02010600030101010101" pitchFamily="2" charset="-122"/>
                <a:sym typeface="Symbol" panose="05050102010706020507" pitchFamily="18" charset="2"/>
              </a:rPr>
              <a:t>Proof</a:t>
            </a:r>
            <a:endParaRPr lang="en-US" altLang="zh-CN" dirty="0">
              <a:solidFill>
                <a:schemeClr val="hlink"/>
              </a:solidFill>
              <a:ea typeface="宋体" panose="02010600030101010101" pitchFamily="2" charset="-122"/>
              <a:sym typeface="Symbol" panose="05050102010706020507" pitchFamily="18" charset="2"/>
            </a:endParaRPr>
          </a:p>
          <a:p>
            <a:pPr lvl="1"/>
            <a:r>
              <a:rPr lang="en-US" altLang="zh-CN" dirty="0">
                <a:ea typeface="宋体" panose="02010600030101010101" pitchFamily="2" charset="-122"/>
                <a:sym typeface="Symbol" panose="05050102010706020507" pitchFamily="18" charset="2"/>
              </a:rPr>
              <a:t>Suppose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does not belong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dirty="0">
                <a:ea typeface="宋体" panose="02010600030101010101" pitchFamily="2" charset="-122"/>
                <a:sym typeface="Symbol" panose="05050102010706020507" pitchFamily="18" charset="2"/>
              </a:rPr>
              <a:t>Adding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 creates a cycle C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is in a cycle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rPr>
              <a:t> with exactly one endpoint in </a:t>
            </a:r>
            <a:r>
              <a:rPr lang="en-US" altLang="zh-CN" i="1" dirty="0">
                <a:latin typeface="Times New Roman" panose="02020603050405020304" pitchFamily="18" charset="0"/>
                <a:cs typeface="Times New Roman" panose="02020603050405020304" pitchFamily="18" charset="0"/>
              </a:rPr>
              <a:t>S</a:t>
            </a:r>
            <a:r>
              <a:rPr lang="en-US" altLang="zh-CN" dirty="0">
                <a:ea typeface="宋体" panose="02010600030101010101" pitchFamily="2" charset="-122"/>
                <a:sym typeface="Symbol" panose="05050102010706020507" pitchFamily="18" charset="2"/>
              </a:rPr>
              <a:t>    there exists another edge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ea typeface="宋体" panose="02010600030101010101" pitchFamily="2" charset="-122"/>
                <a:sym typeface="Symbol" panose="05050102010706020507" pitchFamily="18" charset="2"/>
              </a:rPr>
              <a: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sym typeface="Symbol" panose="05050102010706020507" pitchFamily="18" charset="2"/>
              </a:rPr>
              <a:t> with exactly one endpoint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rPr>
              <a:t>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ea typeface="宋体" panose="02010600030101010101" pitchFamily="2" charset="-122"/>
              </a:rPr>
              <a:t>is also a spanning tree.</a:t>
            </a:r>
          </a:p>
          <a:p>
            <a:pPr lvl="1"/>
            <a:r>
              <a:rPr lang="en-US" altLang="zh-CN" dirty="0">
                <a:ea typeface="宋体" panose="02010600030101010101" pitchFamily="2" charset="-122"/>
              </a:rPr>
              <a:t>Since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&lt;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ea typeface="宋体" panose="02010600030101010101" pitchFamily="2" charset="-122"/>
              </a:rPr>
              <a:t>, the weight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 is smaller than that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a:t>
            </a:r>
          </a:p>
          <a:p>
            <a:pPr lvl="1"/>
            <a:r>
              <a:rPr lang="en-US" altLang="zh-CN" dirty="0">
                <a:ea typeface="宋体" panose="02010600030101010101" pitchFamily="2" charset="-122"/>
              </a:rPr>
              <a:t>This is a contradiction</a:t>
            </a:r>
            <a:endParaRPr lang="en-US" altLang="zh-CN" dirty="0">
              <a:ea typeface="宋体" panose="02010600030101010101" pitchFamily="2" charset="-122"/>
              <a:sym typeface="Symbol" panose="05050102010706020507" pitchFamily="18" charset="2"/>
            </a:endParaRPr>
          </a:p>
        </p:txBody>
      </p:sp>
      <p:sp>
        <p:nvSpPr>
          <p:cNvPr id="55" name="Freeform 4"/>
          <p:cNvSpPr>
            <a:spLocks/>
          </p:cNvSpPr>
          <p:nvPr/>
        </p:nvSpPr>
        <p:spPr bwMode="auto">
          <a:xfrm>
            <a:off x="6789738" y="4687887"/>
            <a:ext cx="1897062" cy="1620838"/>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 name="Freeform 5"/>
          <p:cNvSpPr>
            <a:spLocks/>
          </p:cNvSpPr>
          <p:nvPr/>
        </p:nvSpPr>
        <p:spPr bwMode="auto">
          <a:xfrm>
            <a:off x="5089525" y="4791075"/>
            <a:ext cx="1387475" cy="1487487"/>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 name="Oval 6"/>
          <p:cNvSpPr>
            <a:spLocks noChangeAspect="1" noChangeArrowheads="1"/>
          </p:cNvSpPr>
          <p:nvPr/>
        </p:nvSpPr>
        <p:spPr bwMode="auto">
          <a:xfrm>
            <a:off x="5487988" y="5106987"/>
            <a:ext cx="179387"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 name="Oval 7"/>
          <p:cNvSpPr>
            <a:spLocks noChangeAspect="1" noChangeArrowheads="1"/>
          </p:cNvSpPr>
          <p:nvPr/>
        </p:nvSpPr>
        <p:spPr bwMode="auto">
          <a:xfrm>
            <a:off x="8251825" y="4938712"/>
            <a:ext cx="180975"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 name="Oval 8"/>
          <p:cNvSpPr>
            <a:spLocks noChangeAspect="1" noChangeArrowheads="1"/>
          </p:cNvSpPr>
          <p:nvPr/>
        </p:nvSpPr>
        <p:spPr bwMode="auto">
          <a:xfrm>
            <a:off x="8066088"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 name="Oval 9"/>
          <p:cNvSpPr>
            <a:spLocks noChangeAspect="1" noChangeArrowheads="1"/>
          </p:cNvSpPr>
          <p:nvPr/>
        </p:nvSpPr>
        <p:spPr bwMode="auto">
          <a:xfrm>
            <a:off x="6067425" y="4938712"/>
            <a:ext cx="179388"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 name="Oval 10"/>
          <p:cNvSpPr>
            <a:spLocks noChangeAspect="1" noChangeArrowheads="1"/>
          </p:cNvSpPr>
          <p:nvPr/>
        </p:nvSpPr>
        <p:spPr bwMode="auto">
          <a:xfrm>
            <a:off x="6143625" y="5349875"/>
            <a:ext cx="179388" cy="169862"/>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 name="Oval 11"/>
          <p:cNvSpPr>
            <a:spLocks noChangeAspect="1" noChangeArrowheads="1"/>
          </p:cNvSpPr>
          <p:nvPr/>
        </p:nvSpPr>
        <p:spPr bwMode="auto">
          <a:xfrm>
            <a:off x="5986463"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 name="Oval 12"/>
          <p:cNvSpPr>
            <a:spLocks noChangeAspect="1" noChangeArrowheads="1"/>
          </p:cNvSpPr>
          <p:nvPr/>
        </p:nvSpPr>
        <p:spPr bwMode="auto">
          <a:xfrm>
            <a:off x="7797800" y="5470525"/>
            <a:ext cx="179388" cy="171450"/>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 name="Oval 13"/>
          <p:cNvSpPr>
            <a:spLocks noChangeAspect="1" noChangeArrowheads="1"/>
          </p:cNvSpPr>
          <p:nvPr/>
        </p:nvSpPr>
        <p:spPr bwMode="auto">
          <a:xfrm>
            <a:off x="6900863" y="5611812"/>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cxnSp>
        <p:nvCxnSpPr>
          <p:cNvPr id="65" name="AutoShape 14"/>
          <p:cNvCxnSpPr>
            <a:cxnSpLocks noChangeShapeType="1"/>
            <a:stCxn id="57" idx="6"/>
            <a:endCxn id="60" idx="3"/>
          </p:cNvCxnSpPr>
          <p:nvPr/>
        </p:nvCxnSpPr>
        <p:spPr bwMode="auto">
          <a:xfrm flipV="1">
            <a:off x="5667375" y="5081587"/>
            <a:ext cx="427038" cy="1095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15"/>
          <p:cNvCxnSpPr>
            <a:cxnSpLocks noChangeShapeType="1"/>
            <a:stCxn id="57" idx="5"/>
            <a:endCxn id="61" idx="2"/>
          </p:cNvCxnSpPr>
          <p:nvPr/>
        </p:nvCxnSpPr>
        <p:spPr bwMode="auto">
          <a:xfrm>
            <a:off x="5640388" y="5249862"/>
            <a:ext cx="503237" cy="185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16"/>
          <p:cNvCxnSpPr>
            <a:cxnSpLocks noChangeShapeType="1"/>
            <a:stCxn id="62" idx="1"/>
            <a:endCxn id="57" idx="4"/>
          </p:cNvCxnSpPr>
          <p:nvPr/>
        </p:nvCxnSpPr>
        <p:spPr bwMode="auto">
          <a:xfrm flipH="1" flipV="1">
            <a:off x="5578475" y="5275262"/>
            <a:ext cx="434975" cy="7334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AutoShape 17"/>
          <p:cNvCxnSpPr>
            <a:cxnSpLocks noChangeShapeType="1"/>
            <a:stCxn id="58" idx="3"/>
            <a:endCxn id="63" idx="7"/>
          </p:cNvCxnSpPr>
          <p:nvPr/>
        </p:nvCxnSpPr>
        <p:spPr bwMode="auto">
          <a:xfrm flipH="1">
            <a:off x="7950200" y="5081587"/>
            <a:ext cx="328613" cy="4143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AutoShape 18"/>
          <p:cNvCxnSpPr>
            <a:cxnSpLocks noChangeShapeType="1"/>
            <a:stCxn id="64" idx="6"/>
            <a:endCxn id="63" idx="2"/>
          </p:cNvCxnSpPr>
          <p:nvPr/>
        </p:nvCxnSpPr>
        <p:spPr bwMode="auto">
          <a:xfrm flipV="1">
            <a:off x="7080250" y="5556250"/>
            <a:ext cx="717550" cy="141287"/>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AutoShape 19"/>
          <p:cNvCxnSpPr>
            <a:cxnSpLocks noChangeShapeType="1"/>
            <a:stCxn id="58" idx="4"/>
            <a:endCxn id="59" idx="0"/>
          </p:cNvCxnSpPr>
          <p:nvPr/>
        </p:nvCxnSpPr>
        <p:spPr bwMode="auto">
          <a:xfrm flipH="1">
            <a:off x="8156575" y="5106987"/>
            <a:ext cx="185738" cy="8763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AutoShape 20"/>
          <p:cNvCxnSpPr>
            <a:cxnSpLocks noChangeShapeType="1"/>
            <a:stCxn id="59" idx="2"/>
            <a:endCxn id="62" idx="6"/>
          </p:cNvCxnSpPr>
          <p:nvPr/>
        </p:nvCxnSpPr>
        <p:spPr bwMode="auto">
          <a:xfrm flipH="1">
            <a:off x="6165850" y="6069012"/>
            <a:ext cx="1900238" cy="0"/>
          </a:xfrm>
          <a:prstGeom prst="straightConnector1">
            <a:avLst/>
          </a:prstGeom>
          <a:noFill/>
          <a:ln w="9525">
            <a:solidFill>
              <a:srgbClr val="4D4D4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AutoShape 21"/>
          <p:cNvCxnSpPr>
            <a:cxnSpLocks noChangeShapeType="1"/>
            <a:stCxn id="60" idx="6"/>
            <a:endCxn id="58" idx="1"/>
          </p:cNvCxnSpPr>
          <p:nvPr/>
        </p:nvCxnSpPr>
        <p:spPr bwMode="auto">
          <a:xfrm flipV="1">
            <a:off x="6246813" y="4964112"/>
            <a:ext cx="2032000" cy="58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 name="Text Box 22"/>
          <p:cNvSpPr txBox="1">
            <a:spLocks noChangeArrowheads="1"/>
          </p:cNvSpPr>
          <p:nvPr/>
        </p:nvSpPr>
        <p:spPr bwMode="auto">
          <a:xfrm>
            <a:off x="6623050" y="4900612"/>
            <a:ext cx="2349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f </a:t>
            </a:r>
          </a:p>
        </p:txBody>
      </p:sp>
      <p:sp>
        <p:nvSpPr>
          <p:cNvPr id="74" name="Text Box 23"/>
          <p:cNvSpPr txBox="1">
            <a:spLocks noChangeArrowheads="1"/>
          </p:cNvSpPr>
          <p:nvPr/>
        </p:nvSpPr>
        <p:spPr bwMode="auto">
          <a:xfrm>
            <a:off x="6934200" y="6211887"/>
            <a:ext cx="5334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 T*</a:t>
            </a:r>
          </a:p>
        </p:txBody>
      </p:sp>
      <p:sp>
        <p:nvSpPr>
          <p:cNvPr id="75" name="Text Box 24"/>
          <p:cNvSpPr txBox="1">
            <a:spLocks noChangeArrowheads="1"/>
          </p:cNvSpPr>
          <p:nvPr/>
        </p:nvSpPr>
        <p:spPr bwMode="auto">
          <a:xfrm>
            <a:off x="6629400" y="5934075"/>
            <a:ext cx="1587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a:t>
            </a:r>
          </a:p>
        </p:txBody>
      </p:sp>
      <p:sp>
        <p:nvSpPr>
          <p:cNvPr id="76" name="Rectangle 25"/>
          <p:cNvSpPr>
            <a:spLocks noChangeArrowheads="1"/>
          </p:cNvSpPr>
          <p:nvPr/>
        </p:nvSpPr>
        <p:spPr bwMode="auto">
          <a:xfrm>
            <a:off x="5197475" y="5170487"/>
            <a:ext cx="2997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eaLnBrk="0" hangingPunct="0"/>
            <a:r>
              <a:rPr kumimoji="1" lang="en-US" altLang="zh-CN" sz="1600" i="1" dirty="0">
                <a:solidFill>
                  <a:srgbClr val="000000"/>
                </a:solidFill>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92214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a:latin typeface="Arial" charset="0"/>
                <a:cs typeface="Arial" charset="0"/>
              </a:rPr>
              <a:t>Proof</a:t>
            </a:r>
          </a:p>
        </p:txBody>
      </p:sp>
      <p:sp>
        <p:nvSpPr>
          <p:cNvPr id="24579"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it does not</a:t>
            </a:r>
          </a:p>
          <a:p>
            <a:pPr>
              <a:buFont typeface="Arial" charset="0"/>
              <a:buNone/>
            </a:pPr>
            <a:r>
              <a:rPr lang="en-CA" altLang="en-US" dirty="0">
                <a:latin typeface="Arial" charset="0"/>
                <a:cs typeface="Arial" charset="0"/>
              </a:rPr>
              <a:t>	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41848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dirty="0">
                <a:latin typeface="Arial" charset="0"/>
                <a:cs typeface="Arial" charset="0"/>
              </a:rPr>
              <a:t>Proof</a:t>
            </a:r>
          </a:p>
        </p:txBody>
      </p:sp>
      <p:sp>
        <p:nvSpPr>
          <p:cNvPr id="25603" name="Content Placeholder 2"/>
          <p:cNvSpPr>
            <a:spLocks noGrp="1"/>
          </p:cNvSpPr>
          <p:nvPr>
            <p:ph idx="1"/>
          </p:nvPr>
        </p:nvSpPr>
        <p:spPr/>
        <p:txBody>
          <a:bodyPr/>
          <a:lstStyle/>
          <a:p>
            <a:pPr>
              <a:buFont typeface="Arial" charset="0"/>
              <a:buNone/>
            </a:pPr>
            <a:r>
              <a:rPr lang="en-CA" altLang="en-US" dirty="0">
                <a:latin typeface="Arial" charset="0"/>
                <a:cs typeface="Arial" charset="0"/>
              </a:rPr>
              <a:t>	Because a minimum spanning tree is connected, there must be a path from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back to our existing minimum spanning tree</a:t>
            </a:r>
          </a:p>
          <a:p>
            <a:pPr lvl="1"/>
            <a:r>
              <a:rPr lang="en-CA" altLang="en-US" dirty="0">
                <a:latin typeface="Arial" charset="0"/>
                <a:cs typeface="Arial" charset="0"/>
              </a:rPr>
              <a:t>Let the last edge in this path be </a:t>
            </a:r>
          </a:p>
        </p:txBody>
      </p:sp>
      <p:pic>
        <p:nvPicPr>
          <p:cNvPr id="25604" name="Picture 5" descr="C:\Users\dwharder\Desktop\v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1107"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1004723457"/>
              </p:ext>
            </p:extLst>
          </p:nvPr>
        </p:nvGraphicFramePr>
        <p:xfrm>
          <a:off x="4515991" y="2314575"/>
          <a:ext cx="200025" cy="288925"/>
        </p:xfrm>
        <a:graphic>
          <a:graphicData uri="http://schemas.openxmlformats.org/presentationml/2006/ole">
            <mc:AlternateContent xmlns:mc="http://schemas.openxmlformats.org/markup-compatibility/2006">
              <mc:Choice xmlns:v="urn:schemas-microsoft-com:vml" Requires="v">
                <p:oleObj spid="_x0000_s1108"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991"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55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37446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dirty="0">
                <a:latin typeface="Arial" charset="0"/>
                <a:cs typeface="Arial" charset="0"/>
              </a:rPr>
              <a:t>Proof</a:t>
            </a:r>
          </a:p>
        </p:txBody>
      </p:sp>
      <p:sp>
        <p:nvSpPr>
          <p:cNvPr id="26627" name="Content Placeholder 2"/>
          <p:cNvSpPr>
            <a:spLocks noGrp="1"/>
          </p:cNvSpPr>
          <p:nvPr>
            <p:ph idx="1"/>
          </p:nvPr>
        </p:nvSpPr>
        <p:spPr/>
        <p:txBody>
          <a:bodyPr/>
          <a:lstStyle/>
          <a:p>
            <a:pPr>
              <a:buFont typeface="Arial" charset="0"/>
              <a:buNone/>
            </a:pPr>
            <a:r>
              <a:rPr lang="en-CA" altLang="en-US" dirty="0">
                <a:latin typeface="Arial" charset="0"/>
                <a:cs typeface="Arial" charset="0"/>
              </a:rPr>
              <a:t>	Let </a:t>
            </a:r>
            <a:r>
              <a:rPr lang="en-CA" altLang="en-US" i="1" dirty="0">
                <a:latin typeface="Times New Roman" pitchFamily="18" charset="0"/>
                <a:cs typeface="Times New Roman" pitchFamily="18" charset="0"/>
              </a:rPr>
              <a:t>w</a:t>
            </a:r>
            <a:r>
              <a:rPr lang="en-CA" altLang="en-US" dirty="0">
                <a:latin typeface="Arial" charset="0"/>
                <a:cs typeface="Arial" charset="0"/>
              </a:rPr>
              <a:t> be the weight of this minimum spanning tree</a:t>
            </a:r>
          </a:p>
          <a:p>
            <a:pPr lvl="1"/>
            <a:r>
              <a:rPr lang="en-CA" altLang="en-US" dirty="0">
                <a:latin typeface="Arial" charset="0"/>
                <a:cs typeface="Arial" charset="0"/>
              </a:rPr>
              <a:t>Recall, however, that when we chose to add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r>
              <a:rPr lang="en-CA" altLang="en-US" dirty="0">
                <a:latin typeface="Arial" charset="0"/>
                <a:cs typeface="Arial" charset="0"/>
              </a:rPr>
              <a:t>, it was because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a:t>
            </a:r>
            <a:r>
              <a:rPr lang="en-CA" altLang="en-US" dirty="0">
                <a:latin typeface="Arial" charset="0"/>
                <a:cs typeface="Arial" charset="0"/>
              </a:rPr>
              <a:t>was the edge connecting an adjacent vertex with </a:t>
            </a:r>
            <a:r>
              <a:rPr lang="en-CA" altLang="en-US" b="1" dirty="0">
                <a:latin typeface="Arial" charset="0"/>
                <a:cs typeface="Arial" charset="0"/>
              </a:rPr>
              <a:t>least </a:t>
            </a:r>
            <a:r>
              <a:rPr lang="en-CA" altLang="en-US" dirty="0">
                <a:latin typeface="Arial" charset="0"/>
                <a:cs typeface="Arial" charset="0"/>
              </a:rPr>
              <a:t>weight</a:t>
            </a:r>
          </a:p>
          <a:p>
            <a:pPr lvl="1"/>
            <a:r>
              <a:rPr lang="en-CA" altLang="en-US" dirty="0">
                <a:latin typeface="Arial" charset="0"/>
                <a:cs typeface="Arial" charset="0"/>
              </a:rPr>
              <a:t>Therefore                  where </a:t>
            </a:r>
            <a:r>
              <a:rPr lang="en-CA" altLang="en-US" dirty="0">
                <a:latin typeface="Times New Roman" pitchFamily="18" charset="0"/>
                <a:cs typeface="Times New Roman" pitchFamily="18" charset="0"/>
              </a:rPr>
              <a:t>|</a:t>
            </a:r>
            <a:r>
              <a:rPr lang="en-CA" altLang="en-US" i="1" dirty="0">
                <a:latin typeface="Times New Roman" pitchFamily="18" charset="0"/>
                <a:cs typeface="Times New Roman" pitchFamily="18" charset="0"/>
              </a:rPr>
              <a:t>e</a:t>
            </a:r>
            <a:r>
              <a:rPr lang="en-CA" altLang="en-US" dirty="0">
                <a:latin typeface="Times New Roman" pitchFamily="18" charset="0"/>
                <a:cs typeface="Times New Roman" pitchFamily="18" charset="0"/>
              </a:rPr>
              <a:t>|</a:t>
            </a:r>
            <a:r>
              <a:rPr lang="en-CA" altLang="en-US" dirty="0">
                <a:latin typeface="Arial" charset="0"/>
                <a:cs typeface="Arial" charset="0"/>
              </a:rPr>
              <a:t> represents the weight of the edge </a:t>
            </a:r>
            <a:r>
              <a:rPr lang="en-CA" altLang="en-US" i="1" dirty="0">
                <a:latin typeface="Times New Roman" pitchFamily="18" charset="0"/>
                <a:cs typeface="Times New Roman" pitchFamily="18" charset="0"/>
              </a:rPr>
              <a:t>e</a:t>
            </a:r>
            <a:r>
              <a:rPr lang="en-CA" altLang="en-US" dirty="0">
                <a:latin typeface="Arial" charset="0"/>
                <a:cs typeface="Arial" charset="0"/>
              </a:rPr>
              <a:t>    </a:t>
            </a:r>
          </a:p>
          <a:p>
            <a:pPr>
              <a:buFont typeface="Arial" charset="0"/>
              <a:buNone/>
            </a:pPr>
            <a:endParaRPr lang="en-CA" altLang="en-US" dirty="0">
              <a:latin typeface="Arial" charset="0"/>
              <a:cs typeface="Arial" charset="0"/>
            </a:endParaRPr>
          </a:p>
        </p:txBody>
      </p:sp>
      <p:pic>
        <p:nvPicPr>
          <p:cNvPr id="26628" name="Picture 4" descr="C:\Users\dwharder\Desktop\v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2171"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spid="_x0000_s2172" name="Equation" r:id="rId6" imgW="457200" imgH="228600" progId="Equation.DSMT4">
                  <p:embed/>
                </p:oleObj>
              </mc:Choice>
              <mc:Fallback>
                <p:oleObj name="Equation" r:id="rId6" imgW="457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spid="_x0000_s2173" name="Equation" r:id="rId8" imgW="660400" imgH="228600" progId="Equation.DSMT4">
                  <p:embed/>
                </p:oleObj>
              </mc:Choice>
              <mc:Fallback>
                <p:oleObj name="Equation" r:id="rId8" imgW="6604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24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dirty="0">
                <a:latin typeface="Arial" charset="0"/>
                <a:cs typeface="Arial" charset="0"/>
              </a:rPr>
              <a:t>Proof</a:t>
            </a:r>
          </a:p>
        </p:txBody>
      </p:sp>
      <p:sp>
        <p:nvSpPr>
          <p:cNvPr id="27652"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we swap edges and choose to include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and exclude </a:t>
            </a:r>
          </a:p>
          <a:p>
            <a:pPr lvl="1"/>
            <a:r>
              <a:rPr lang="en-CA" altLang="en-US" dirty="0">
                <a:latin typeface="Arial" charset="0"/>
                <a:cs typeface="Arial" charset="0"/>
              </a:rPr>
              <a:t>The result is still a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3192"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372350817"/>
              </p:ext>
            </p:extLst>
          </p:nvPr>
        </p:nvGraphicFramePr>
        <p:xfrm>
          <a:off x="3419475" y="2420888"/>
          <a:ext cx="1698625" cy="390525"/>
        </p:xfrm>
        <a:graphic>
          <a:graphicData uri="http://schemas.openxmlformats.org/presentationml/2006/ole">
            <mc:AlternateContent xmlns:mc="http://schemas.openxmlformats.org/markup-compatibility/2006">
              <mc:Choice xmlns:v="urn:schemas-microsoft-com:vml" Requires="v">
                <p:oleObj spid="_x0000_s3193" name="Equation" r:id="rId6" imgW="990600" imgH="228600" progId="Equation.DSMT4">
                  <p:embed/>
                </p:oleObj>
              </mc:Choice>
              <mc:Fallback>
                <p:oleObj name="Equation" r:id="rId6" imgW="990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2420888"/>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987946564"/>
              </p:ext>
            </p:extLst>
          </p:nvPr>
        </p:nvGraphicFramePr>
        <p:xfrm>
          <a:off x="8116391" y="1654195"/>
          <a:ext cx="200025" cy="288925"/>
        </p:xfrm>
        <a:graphic>
          <a:graphicData uri="http://schemas.openxmlformats.org/presentationml/2006/ole">
            <mc:AlternateContent xmlns:mc="http://schemas.openxmlformats.org/markup-compatibility/2006">
              <mc:Choice xmlns:v="urn:schemas-microsoft-com:vml" Requires="v">
                <p:oleObj spid="_x0000_s3194"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6391" y="165419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01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dirty="0">
                <a:latin typeface="Arial" charset="0"/>
                <a:cs typeface="Arial" charset="0"/>
              </a:rPr>
              <a:t>Proof</a:t>
            </a:r>
          </a:p>
        </p:txBody>
      </p:sp>
      <p:sp>
        <p:nvSpPr>
          <p:cNvPr id="28676" name="Content Placeholder 2"/>
          <p:cNvSpPr>
            <a:spLocks noGrp="1"/>
          </p:cNvSpPr>
          <p:nvPr>
            <p:ph idx="1"/>
          </p:nvPr>
        </p:nvSpPr>
        <p:spPr/>
        <p:txBody>
          <a:bodyPr/>
          <a:lstStyle/>
          <a:p>
            <a:pPr>
              <a:buFont typeface="Arial" charset="0"/>
              <a:buNone/>
            </a:pPr>
            <a:r>
              <a:rPr lang="en-CA" altLang="en-US" dirty="0">
                <a:latin typeface="Arial" charset="0"/>
                <a:cs typeface="Arial" charset="0"/>
              </a:rPr>
              <a:t>	Thus, by swapping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for   , we have a spanning tree that has less weight than the so-called minimum spanning tree containing </a:t>
            </a:r>
          </a:p>
          <a:p>
            <a:pPr lvl="1"/>
            <a:r>
              <a:rPr lang="en-CA" altLang="en-US" dirty="0">
                <a:latin typeface="Arial" charset="0"/>
                <a:cs typeface="Arial" charset="0"/>
              </a:rPr>
              <a:t>This contradicts our assumption that the spanning tree containing      was minimal</a:t>
            </a:r>
          </a:p>
          <a:p>
            <a:pPr lvl="1"/>
            <a:r>
              <a:rPr lang="en-CA" altLang="en-US" dirty="0">
                <a:latin typeface="Arial" charset="0"/>
                <a:cs typeface="Arial" charset="0"/>
              </a:rPr>
              <a:t>Therefore, we have proved that our minimum spanning tree must contain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4255"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spid="_x0000_s4256"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spid="_x0000_s4257"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1205243075"/>
              </p:ext>
            </p:extLst>
          </p:nvPr>
        </p:nvGraphicFramePr>
        <p:xfrm>
          <a:off x="7943850" y="2319338"/>
          <a:ext cx="190500" cy="276764"/>
        </p:xfrm>
        <a:graphic>
          <a:graphicData uri="http://schemas.openxmlformats.org/presentationml/2006/ole">
            <mc:AlternateContent xmlns:mc="http://schemas.openxmlformats.org/markup-compatibility/2006">
              <mc:Choice xmlns:v="urn:schemas-microsoft-com:vml" Requires="v">
                <p:oleObj spid="_x0000_s4258" name="Equation" r:id="rId10" imgW="114151" imgH="164885" progId="Equation.DSMT4">
                  <p:embed/>
                </p:oleObj>
              </mc:Choice>
              <mc:Fallback>
                <p:oleObj name="Equation" r:id="rId10"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3850" y="2319338"/>
                        <a:ext cx="190500" cy="27676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176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5162"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30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endParaRPr lang="en-CA" altLang="en-US">
              <a:latin typeface="Arial" charset="0"/>
              <a:cs typeface="Arial" charset="0"/>
            </a:endParaRPr>
          </a:p>
          <a:p>
            <a:pPr lvl="1"/>
            <a:r>
              <a:rPr lang="en-CA" altLang="en-US">
                <a:latin typeface="Arial" charset="0"/>
                <a:cs typeface="Arial" charset="0"/>
              </a:rPr>
              <a:t>Given a single vertex </a:t>
            </a:r>
            <a:r>
              <a:rPr lang="en-CA" altLang="en-US" i="1">
                <a:latin typeface="Times New Roman" pitchFamily="18" charset="0"/>
                <a:cs typeface="Times New Roman" pitchFamily="18" charset="0"/>
              </a:rPr>
              <a:t>e</a:t>
            </a:r>
            <a:r>
              <a:rPr lang="en-CA" altLang="en-US" baseline="-25000">
                <a:latin typeface="Times New Roman" pitchFamily="18" charset="0"/>
                <a:cs typeface="Times New Roman" pitchFamily="18" charset="0"/>
              </a:rPr>
              <a:t>1</a:t>
            </a:r>
            <a:r>
              <a:rPr lang="en-CA" altLang="en-US">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16341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that adjacent vertex</a:t>
            </a:r>
            <a:r>
              <a:rPr lang="en-CA" altLang="en-US" i="1" dirty="0">
                <a:latin typeface="Times New Roman" pitchFamily="18" charset="0"/>
                <a:cs typeface="Times New Roman" pitchFamily="18" charset="0"/>
              </a:rPr>
              <a:t> v</a:t>
            </a:r>
            <a:r>
              <a:rPr lang="en-CA" altLang="en-US" baseline="-25000" dirty="0">
                <a:latin typeface="Times New Roman" pitchFamily="18" charset="0"/>
                <a:cs typeface="Times New Roman" pitchFamily="18" charset="0"/>
              </a:rPr>
              <a:t>2</a:t>
            </a:r>
            <a:r>
              <a:rPr lang="en-CA" altLang="en-US" dirty="0">
                <a:latin typeface="Arial" charset="0"/>
                <a:cs typeface="Arial" charset="0"/>
              </a:rPr>
              <a:t> that has a connecting edge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of minimum weight</a:t>
            </a:r>
          </a:p>
          <a:p>
            <a:pPr lvl="1"/>
            <a:r>
              <a:rPr lang="en-CA" altLang="en-US" dirty="0">
                <a:latin typeface="Arial" charset="0"/>
                <a:cs typeface="Arial" charset="0"/>
              </a:rPr>
              <a:t>This forms a minimum spanning tree on our two vertices and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must be in any minimum spanning tree containing the vertices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1</a:t>
            </a:r>
            <a:r>
              <a:rPr lang="en-CA" altLang="en-US" dirty="0">
                <a:latin typeface="Arial" charset="0"/>
                <a:cs typeface="Arial" charset="0"/>
              </a:rPr>
              <a:t> and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buFont typeface="Arial" charset="0"/>
              <a:buNone/>
            </a:pPr>
            <a:endParaRPr lang="en-CA" altLang="en-US"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345643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273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Prim’s algorithm for finding the minimum spanning tree states:</a:t>
            </a:r>
          </a:p>
          <a:p>
            <a:pPr lvl="1"/>
            <a:r>
              <a:rPr lang="en-US" altLang="en-US" dirty="0">
                <a:latin typeface="Arial" charset="0"/>
                <a:cs typeface="Arial" charset="0"/>
              </a:rPr>
              <a:t>Start with an arbitrary vertex to form a minimum spanning tree on one vertex</a:t>
            </a:r>
          </a:p>
          <a:p>
            <a:pPr lvl="1"/>
            <a:r>
              <a:rPr lang="en-US" altLang="en-US" dirty="0">
                <a:latin typeface="Arial" charset="0"/>
                <a:cs typeface="Arial" charset="0"/>
              </a:rPr>
              <a:t>At each step, add </a:t>
            </a:r>
            <a:r>
              <a:rPr lang="en-CA" altLang="en-US" dirty="0">
                <a:latin typeface="Arial" charset="0"/>
                <a:cs typeface="Arial" charset="0"/>
              </a:rPr>
              <a:t>the edge with least weight that connects the current minimum spanning tree to a new vertex</a:t>
            </a:r>
            <a:endParaRPr lang="en-CA" altLang="en-US" dirty="0">
              <a:latin typeface="Times New Roman" pitchFamily="18" charset="0"/>
              <a:cs typeface="Times New Roman" pitchFamily="18" charset="0"/>
            </a:endParaRPr>
          </a:p>
          <a:p>
            <a:pPr lvl="1"/>
            <a:r>
              <a:rPr lang="en-US" altLang="en-US" dirty="0">
                <a:latin typeface="Arial" charset="0"/>
                <a:cs typeface="Arial" charset="0"/>
              </a:rPr>
              <a:t>Continue until we have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1</a:t>
            </a:r>
            <a:r>
              <a:rPr lang="en-US" altLang="en-US" dirty="0">
                <a:latin typeface="Arial" charset="0"/>
                <a:cs typeface="Arial" charset="0"/>
              </a:rPr>
              <a:t> edges and </a:t>
            </a:r>
            <a:r>
              <a:rPr lang="en-US" altLang="en-US" i="1" dirty="0">
                <a:latin typeface="Times New Roman" pitchFamily="18" charset="0"/>
                <a:cs typeface="Times New Roman" pitchFamily="18" charset="0"/>
              </a:rPr>
              <a:t>n</a:t>
            </a:r>
            <a:r>
              <a:rPr lang="en-US" altLang="en-US" dirty="0">
                <a:latin typeface="Arial" charset="0"/>
                <a:cs typeface="Arial" charset="0"/>
              </a:rPr>
              <a:t> vertices</a:t>
            </a:r>
          </a:p>
          <a:p>
            <a:endParaRPr lang="en-US" altLang="en-US" dirty="0">
              <a:latin typeface="Arial" charset="0"/>
              <a:cs typeface="Arial" charset="0"/>
            </a:endParaRPr>
          </a:p>
        </p:txBody>
      </p:sp>
    </p:spTree>
    <p:extLst>
      <p:ext uri="{BB962C8B-B14F-4D97-AF65-F5344CB8AC3E}">
        <p14:creationId xmlns:p14="http://schemas.microsoft.com/office/powerpoint/2010/main" val="72757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Associate with each vertex three items of data:</a:t>
            </a:r>
          </a:p>
          <a:p>
            <a:pPr lvl="1"/>
            <a:r>
              <a:rPr lang="en-US" altLang="en-US" dirty="0">
                <a:latin typeface="Arial" charset="0"/>
                <a:cs typeface="Arial" charset="0"/>
              </a:rPr>
              <a:t>A Boolean flag indicating if the vertex has been visited,</a:t>
            </a:r>
          </a:p>
          <a:p>
            <a:pPr lvl="1"/>
            <a:r>
              <a:rPr lang="en-US" altLang="en-US" dirty="0">
                <a:latin typeface="Arial" charset="0"/>
                <a:cs typeface="Arial" charset="0"/>
              </a:rPr>
              <a:t>The minimum distance (weight of a connecting edge) to the partially constructed tree, and</a:t>
            </a:r>
          </a:p>
          <a:p>
            <a:pPr lvl="1"/>
            <a:r>
              <a:rPr lang="en-US" altLang="en-US" dirty="0">
                <a:latin typeface="Arial" charset="0"/>
                <a:cs typeface="Arial" charset="0"/>
              </a:rPr>
              <a:t>A pointer to a vertex which will form the parent node in the resulting tree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Add three member variables to the vertex class</a:t>
            </a:r>
          </a:p>
          <a:p>
            <a:pPr lvl="1"/>
            <a:r>
              <a:rPr lang="en-US" altLang="en-US" dirty="0">
                <a:latin typeface="Arial" charset="0"/>
                <a:cs typeface="Arial" charset="0"/>
              </a:rPr>
              <a:t>Or track three tables</a:t>
            </a:r>
          </a:p>
        </p:txBody>
      </p:sp>
    </p:spTree>
    <p:extLst>
      <p:ext uri="{BB962C8B-B14F-4D97-AF65-F5344CB8AC3E}">
        <p14:creationId xmlns:p14="http://schemas.microsoft.com/office/powerpoint/2010/main" val="2060846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5" name="Group 108"/>
          <p:cNvGraphicFramePr>
            <a:graphicFrameLocks noGrp="1"/>
          </p:cNvGraphicFramePr>
          <p:nvPr>
            <p:extLst>
              <p:ext uri="{D42A27DB-BD31-4B8C-83A1-F6EECF244321}">
                <p14:modId xmlns:p14="http://schemas.microsoft.com/office/powerpoint/2010/main" val="4112499369"/>
              </p:ext>
            </p:extLst>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Line Callout 1 (No Border) 1"/>
          <p:cNvSpPr/>
          <p:nvPr/>
        </p:nvSpPr>
        <p:spPr>
          <a:xfrm>
            <a:off x="6084168" y="2168652"/>
            <a:ext cx="1483867" cy="612648"/>
          </a:xfrm>
          <a:prstGeom prst="callout1">
            <a:avLst>
              <a:gd name="adj1" fmla="val 74879"/>
              <a:gd name="adj2" fmla="val 49414"/>
              <a:gd name="adj3" fmla="val 122705"/>
              <a:gd name="adj4" fmla="val 543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Visited or not</a:t>
            </a:r>
            <a:endParaRPr lang="zh-CN" altLang="en-US" sz="1600" dirty="0">
              <a:solidFill>
                <a:sysClr val="windowText" lastClr="000000"/>
              </a:solidFill>
            </a:endParaRPr>
          </a:p>
        </p:txBody>
      </p:sp>
    </p:spTree>
    <p:extLst>
      <p:ext uri="{BB962C8B-B14F-4D97-AF65-F5344CB8AC3E}">
        <p14:creationId xmlns:p14="http://schemas.microsoft.com/office/powerpoint/2010/main" val="120031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Initialization:</a:t>
            </a:r>
          </a:p>
          <a:p>
            <a:pPr lvl="1"/>
            <a:r>
              <a:rPr lang="en-US" altLang="en-US">
                <a:latin typeface="Arial" charset="0"/>
                <a:cs typeface="Arial" charset="0"/>
              </a:rPr>
              <a:t>Select a root node and set its distance as 0</a:t>
            </a:r>
          </a:p>
          <a:p>
            <a:pPr lvl="1"/>
            <a:r>
              <a:rPr lang="en-US" altLang="en-US">
                <a:latin typeface="Arial" charset="0"/>
                <a:cs typeface="Arial" charset="0"/>
              </a:rPr>
              <a:t>Set the distance to all other vertices as ∞ </a:t>
            </a:r>
          </a:p>
          <a:p>
            <a:pPr lvl="1"/>
            <a:r>
              <a:rPr lang="en-US" altLang="en-US">
                <a:latin typeface="Arial" charset="0"/>
                <a:cs typeface="Arial" charset="0"/>
              </a:rPr>
              <a:t>Set all vertices to being unvisited</a:t>
            </a:r>
          </a:p>
          <a:p>
            <a:pPr lvl="1"/>
            <a:r>
              <a:rPr lang="en-US" altLang="en-US">
                <a:latin typeface="Arial" charset="0"/>
                <a:cs typeface="Arial" charset="0"/>
              </a:rPr>
              <a:t>Set the parent pointer of all vertices to 0</a:t>
            </a:r>
          </a:p>
        </p:txBody>
      </p:sp>
    </p:spTree>
    <p:extLst>
      <p:ext uri="{BB962C8B-B14F-4D97-AF65-F5344CB8AC3E}">
        <p14:creationId xmlns:p14="http://schemas.microsoft.com/office/powerpoint/2010/main" val="292757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Given a connected graph with </a:t>
            </a:r>
            <a:r>
              <a:rPr lang="en-US" altLang="en-US" i="1" dirty="0">
                <a:latin typeface="Times New Roman" pitchFamily="18" charset="0"/>
                <a:cs typeface="Arial" charset="0"/>
              </a:rPr>
              <a:t>n</a:t>
            </a:r>
            <a:r>
              <a:rPr lang="en-US" altLang="en-US" dirty="0">
                <a:latin typeface="Arial" charset="0"/>
                <a:cs typeface="Arial" charset="0"/>
              </a:rPr>
              <a:t> vertices, a spanning tree is defined as a subgraph that is a tree and includes all the </a:t>
            </a:r>
            <a:r>
              <a:rPr lang="en-US" altLang="en-US" i="1" dirty="0">
                <a:latin typeface="Times New Roman" pitchFamily="18" charset="0"/>
                <a:cs typeface="Arial" charset="0"/>
              </a:rPr>
              <a:t>n</a:t>
            </a:r>
            <a:r>
              <a:rPr lang="en-US" altLang="en-US" dirty="0">
                <a:latin typeface="Arial" charset="0"/>
                <a:cs typeface="Arial" charset="0"/>
              </a:rPr>
              <a:t> vertices</a:t>
            </a:r>
          </a:p>
          <a:p>
            <a:pPr lvl="1"/>
            <a:r>
              <a:rPr lang="en-US" altLang="en-US" dirty="0">
                <a:latin typeface="Arial" charset="0"/>
                <a:cs typeface="Arial" charset="0"/>
              </a:rPr>
              <a:t>It has </a:t>
            </a:r>
            <a:r>
              <a:rPr lang="en-US" altLang="en-US" i="1" dirty="0">
                <a:latin typeface="Times New Roman" pitchFamily="18" charset="0"/>
                <a:cs typeface="Arial" charset="0"/>
              </a:rPr>
              <a:t>n </a:t>
            </a:r>
            <a:r>
              <a:rPr lang="en-US" altLang="en-US" dirty="0">
                <a:latin typeface="Times New Roman" pitchFamily="18" charset="0"/>
                <a:cs typeface="Arial" charset="0"/>
                <a:sym typeface="Symbol" panose="05050102010706020507" pitchFamily="18" charset="2"/>
              </a:rPr>
              <a:t> 1</a:t>
            </a:r>
            <a:r>
              <a:rPr lang="en-US" altLang="en-US" dirty="0">
                <a:latin typeface="Arial" charset="0"/>
                <a:cs typeface="Arial" charset="0"/>
              </a:rPr>
              <a:t> edges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Halting Conditions:</a:t>
            </a:r>
          </a:p>
          <a:p>
            <a:pPr lvl="1"/>
            <a:r>
              <a:rPr lang="en-US" altLang="en-US">
                <a:latin typeface="Arial" charset="0"/>
                <a:cs typeface="Arial" charset="0"/>
              </a:rPr>
              <a:t>There are no unvisited vertices which have a distance &lt;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all vertices have been visited, we have a spanning tree of the entire 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there are vertices with distance ∞, then the graph is not connected and we only have a minimum spanning tree of the connected sub-graph containing the root</a:t>
            </a:r>
          </a:p>
        </p:txBody>
      </p:sp>
    </p:spTree>
    <p:extLst>
      <p:ext uri="{BB962C8B-B14F-4D97-AF65-F5344CB8AC3E}">
        <p14:creationId xmlns:p14="http://schemas.microsoft.com/office/powerpoint/2010/main" val="227400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initialize the table</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Iterate while there exists an unvisited vertex with distance &lt; ∞</a:t>
            </a:r>
          </a:p>
          <a:p>
            <a:pPr lvl="1"/>
            <a:r>
              <a:rPr lang="en-US" altLang="en-US" dirty="0">
                <a:latin typeface="Arial" charset="0"/>
                <a:cs typeface="Arial" charset="0"/>
              </a:rPr>
              <a:t>Select the unvisited vertex </a:t>
            </a:r>
            <a:r>
              <a:rPr lang="en-CA" altLang="en-US" i="1" dirty="0">
                <a:latin typeface="Times New Roman" pitchFamily="18" charset="0"/>
                <a:cs typeface="Times New Roman" pitchFamily="18" charset="0"/>
              </a:rPr>
              <a:t>v</a:t>
            </a:r>
            <a:r>
              <a:rPr lang="en-US" altLang="en-US" dirty="0">
                <a:latin typeface="Arial" charset="0"/>
                <a:cs typeface="Arial" charset="0"/>
              </a:rPr>
              <a:t> with minimum distance</a:t>
            </a:r>
          </a:p>
          <a:p>
            <a:pPr lvl="1"/>
            <a:r>
              <a:rPr lang="en-US" altLang="en-US" dirty="0">
                <a:latin typeface="Arial" charset="0"/>
                <a:cs typeface="Arial" charset="0"/>
              </a:rPr>
              <a:t>Mark </a:t>
            </a:r>
            <a:r>
              <a:rPr lang="en-CA" altLang="en-US" i="1" dirty="0">
                <a:latin typeface="Times New Roman" pitchFamily="18" charset="0"/>
                <a:cs typeface="Times New Roman" pitchFamily="18" charset="0"/>
              </a:rPr>
              <a:t>v </a:t>
            </a:r>
            <a:r>
              <a:rPr lang="en-US" altLang="en-US" dirty="0">
                <a:latin typeface="Arial" charset="0"/>
                <a:cs typeface="Arial" charset="0"/>
              </a:rPr>
              <a:t>as having been visited</a:t>
            </a:r>
          </a:p>
          <a:p>
            <a:pPr lvl="1"/>
            <a:r>
              <a:rPr lang="en-US" altLang="en-US" dirty="0">
                <a:latin typeface="Arial" charset="0"/>
                <a:cs typeface="Arial" charset="0"/>
              </a:rPr>
              <a:t>For each unvisited adjacent vertex of </a:t>
            </a:r>
            <a:r>
              <a:rPr lang="en-CA" altLang="en-US" i="1" dirty="0">
                <a:latin typeface="Times New Roman" pitchFamily="18" charset="0"/>
                <a:cs typeface="Times New Roman" pitchFamily="18" charset="0"/>
              </a:rPr>
              <a:t>v</a:t>
            </a:r>
            <a:r>
              <a:rPr lang="en-US" altLang="en-US" dirty="0">
                <a:latin typeface="Arial" charset="0"/>
                <a:cs typeface="Arial" charset="0"/>
              </a:rPr>
              <a:t>, if the weight of the connecting edge is less than the current distance to that vertex:</a:t>
            </a:r>
          </a:p>
          <a:p>
            <a:pPr lvl="2"/>
            <a:r>
              <a:rPr lang="en-US" altLang="en-US" dirty="0">
                <a:latin typeface="Arial" charset="0"/>
                <a:cs typeface="Arial" charset="0"/>
              </a:rPr>
              <a:t>Update the distance to the weight of the edge</a:t>
            </a:r>
          </a:p>
          <a:p>
            <a:pPr lvl="2"/>
            <a:r>
              <a:rPr lang="en-US" altLang="en-US" dirty="0">
                <a:latin typeface="Arial" charset="0"/>
                <a:cs typeface="Arial" charset="0"/>
              </a:rPr>
              <a:t>Set </a:t>
            </a:r>
            <a:r>
              <a:rPr lang="en-CA" altLang="en-US" i="1" dirty="0">
                <a:latin typeface="Times New Roman" pitchFamily="18" charset="0"/>
                <a:cs typeface="Times New Roman" pitchFamily="18" charset="0"/>
              </a:rPr>
              <a:t>v </a:t>
            </a:r>
            <a:r>
              <a:rPr lang="en-US" altLang="en-US" dirty="0">
                <a:latin typeface="Arial" charset="0"/>
                <a:cs typeface="Arial" charset="0"/>
              </a:rPr>
              <a:t>as the parent of the vertex</a:t>
            </a:r>
          </a:p>
          <a:p>
            <a:pPr lvl="1"/>
            <a:endParaRPr lang="en-US" altLang="en-US" dirty="0">
              <a:latin typeface="Arial" charset="0"/>
              <a:cs typeface="Arial" charset="0"/>
            </a:endParaRPr>
          </a:p>
          <a:p>
            <a:endParaRPr lang="en-US" altLang="en-US" dirty="0">
              <a:latin typeface="Arial" charset="0"/>
              <a:cs typeface="Arial" charset="0"/>
            </a:endParaRPr>
          </a:p>
        </p:txBody>
      </p:sp>
    </p:spTree>
    <p:extLst>
      <p:ext uri="{BB962C8B-B14F-4D97-AF65-F5344CB8AC3E}">
        <p14:creationId xmlns:p14="http://schemas.microsoft.com/office/powerpoint/2010/main" val="321370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102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 these numbers really mean is that at this point, we could extend the trivial tree containing just the root node by one of the three possible children:</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As we wish to find a </a:t>
            </a:r>
            <a:r>
              <a:rPr lang="en-US" altLang="en-US" i="1">
                <a:latin typeface="Arial" charset="0"/>
                <a:cs typeface="Arial" charset="0"/>
              </a:rPr>
              <a:t>minimum</a:t>
            </a:r>
            <a:r>
              <a:rPr lang="en-US" altLang="en-US">
                <a:latin typeface="Arial" charset="0"/>
                <a:cs typeface="Arial" charset="0"/>
              </a:rPr>
              <a:t> spanning tree, it makes sense we add that vertex with a connecting edge with least weight</a:t>
            </a:r>
          </a:p>
        </p:txBody>
      </p:sp>
    </p:spTree>
    <p:extLst>
      <p:ext uri="{BB962C8B-B14F-4D97-AF65-F5344CB8AC3E}">
        <p14:creationId xmlns:p14="http://schemas.microsoft.com/office/powerpoint/2010/main" val="334203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next unvisited vertex with minimum distance is vertex 4</a:t>
            </a:r>
          </a:p>
          <a:p>
            <a:pPr lvl="1"/>
            <a:r>
              <a:rPr lang="en-US" altLang="en-US">
                <a:latin typeface="Arial" charset="0"/>
                <a:cs typeface="Arial" charset="0"/>
              </a:rPr>
              <a:t>Update vertices 2, 7, 8</a:t>
            </a:r>
          </a:p>
          <a:p>
            <a:pPr lvl="1"/>
            <a:r>
              <a:rPr lang="en-US" altLang="en-US">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54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that we have updated all vertices adjacent to vertex 4, we can extend the tree by adding one of the edges </a:t>
            </a:r>
          </a:p>
          <a:p>
            <a:pPr lvl="1">
              <a:buFontTx/>
              <a:buNone/>
            </a:pPr>
            <a:r>
              <a:rPr lang="en-US" altLang="en-US">
                <a:latin typeface="Arial" charset="0"/>
                <a:cs typeface="Arial" charset="0"/>
              </a:rPr>
              <a:t>			(1, 5), (4, 2), (4, 7), or (4, 8)</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add that edge with the least</a:t>
            </a:r>
            <a:br>
              <a:rPr lang="en-US" altLang="en-US">
                <a:latin typeface="Arial" charset="0"/>
                <a:cs typeface="Arial" charset="0"/>
              </a:rPr>
            </a:br>
            <a:r>
              <a:rPr lang="en-US" altLang="en-US">
                <a:latin typeface="Arial" charset="0"/>
                <a:cs typeface="Arial" charset="0"/>
              </a:rPr>
              <a:t>weight: (4, 2) </a:t>
            </a:r>
          </a:p>
        </p:txBody>
      </p:sp>
    </p:spTree>
    <p:extLst>
      <p:ext uri="{BB962C8B-B14F-4D97-AF65-F5344CB8AC3E}">
        <p14:creationId xmlns:p14="http://schemas.microsoft.com/office/powerpoint/2010/main" val="35649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visit vertex 2</a:t>
            </a:r>
          </a:p>
          <a:p>
            <a:pPr lvl="1"/>
            <a:r>
              <a:rPr lang="en-US" altLang="en-US">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2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74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6:</a:t>
            </a:r>
          </a:p>
          <a:p>
            <a:pPr lvl="1"/>
            <a:r>
              <a:rPr lang="en-US" altLang="en-US">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edge with least weight is (2, 3)</a:t>
            </a:r>
          </a:p>
          <a:p>
            <a:pPr lvl="1"/>
            <a:r>
              <a:rPr lang="en-US" altLang="en-US">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50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5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768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three possible edges which we could include which will extend the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16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2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44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69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no more unvisited vertices, and therefore we are done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at any point, all remaining vertices had a distance of ∞, this would indicate that the graph is not connected</a:t>
            </a:r>
          </a:p>
          <a:p>
            <a:pPr lvl="1"/>
            <a:r>
              <a:rPr lang="en-US" altLang="en-US">
                <a:latin typeface="Arial" charset="0"/>
                <a:cs typeface="Arial" charset="0"/>
              </a:rPr>
              <a:t>in this case, the minimum spanning tree would only span one connected sub-graph</a:t>
            </a:r>
          </a:p>
        </p:txBody>
      </p:sp>
    </p:spTree>
    <p:extLst>
      <p:ext uri="{BB962C8B-B14F-4D97-AF65-F5344CB8AC3E}">
        <p14:creationId xmlns:p14="http://schemas.microsoft.com/office/powerpoint/2010/main" val="372920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These </a:t>
            </a:r>
            <a:r>
              <a:rPr lang="en-US" altLang="en-US" dirty="0">
                <a:latin typeface="Times New Roman" pitchFamily="18" charset="0"/>
                <a:cs typeface="Arial" charset="0"/>
              </a:rPr>
              <a:t>15</a:t>
            </a:r>
            <a:r>
              <a:rPr lang="en-US" altLang="en-US" dirty="0">
                <a:latin typeface="Arial" charset="0"/>
                <a:cs typeface="Arial" charset="0"/>
              </a:rPr>
              <a:t> edges form a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summarize:</a:t>
            </a:r>
          </a:p>
          <a:p>
            <a:pPr lvl="1"/>
            <a:r>
              <a:rPr lang="en-US" altLang="en-US" dirty="0">
                <a:latin typeface="Arial" charset="0"/>
                <a:cs typeface="Arial" charset="0"/>
              </a:rPr>
              <a:t>we begin with a vertex which represents the root</a:t>
            </a:r>
          </a:p>
          <a:p>
            <a:pPr lvl="1"/>
            <a:r>
              <a:rPr lang="en-US" altLang="en-US" dirty="0">
                <a:latin typeface="Arial" charset="0"/>
                <a:cs typeface="Arial" charset="0"/>
              </a:rPr>
              <a:t>starting with this trivial tree and iteration, we find the shortest edge which we can add to this already existing tree to expand it</a:t>
            </a:r>
          </a:p>
        </p:txBody>
      </p:sp>
    </p:spTree>
    <p:extLst>
      <p:ext uri="{BB962C8B-B14F-4D97-AF65-F5344CB8AC3E}">
        <p14:creationId xmlns:p14="http://schemas.microsoft.com/office/powerpoint/2010/main" val="183387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marL="342900" lvl="1" indent="-342900">
              <a:buNone/>
              <a:defRPr/>
            </a:pPr>
            <a:r>
              <a:rPr lang="en-US" dirty="0">
                <a:solidFill>
                  <a:prstClr val="black"/>
                </a:solidFill>
                <a:latin typeface="Arial" charset="0"/>
                <a:cs typeface="Arial" charset="0"/>
              </a:rPr>
              <a:t>	With an adjacency list, the run time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a:latin typeface="Arial" charset="0"/>
                <a:cs typeface="Arial" charset="0"/>
              </a:rPr>
              <a:t>	Can we do better?</a:t>
            </a:r>
          </a:p>
          <a:p>
            <a:pPr lvl="1">
              <a:defRPr/>
            </a:pPr>
            <a:r>
              <a:rPr lang="en-US" dirty="0">
                <a:solidFill>
                  <a:prstClr val="black"/>
                </a:solidFill>
                <a:latin typeface="Arial" charset="0"/>
                <a:cs typeface="Arial" charset="0"/>
              </a:rPr>
              <a:t>At each iteration, we need to find the shortest edge</a:t>
            </a:r>
          </a:p>
          <a:p>
            <a:pPr lvl="1">
              <a:defRPr/>
            </a:pPr>
            <a:r>
              <a:rPr lang="en-US" dirty="0">
                <a:solidFill>
                  <a:prstClr val="black"/>
                </a:solidFill>
                <a:latin typeface="Arial" charset="0"/>
                <a:cs typeface="Arial" charset="0"/>
              </a:rPr>
              <a:t>How about a priority queue?</a:t>
            </a:r>
          </a:p>
          <a:p>
            <a:pPr lvl="2">
              <a:defRPr/>
            </a:pPr>
            <a:r>
              <a:rPr lang="en-US" dirty="0">
                <a:solidFill>
                  <a:prstClr val="black"/>
                </a:solidFill>
                <a:latin typeface="Arial" charset="0"/>
                <a:cs typeface="Arial" charset="0"/>
              </a:rPr>
              <a:t>Assume we are using a binary heap</a:t>
            </a:r>
          </a:p>
        </p:txBody>
      </p:sp>
    </p:spTree>
    <p:extLst>
      <p:ext uri="{BB962C8B-B14F-4D97-AF65-F5344CB8AC3E}">
        <p14:creationId xmlns:p14="http://schemas.microsoft.com/office/powerpoint/2010/main" val="15918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normAutofit/>
          </a:body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altLang="zh-CN" dirty="0">
                <a:solidFill>
                  <a:prstClr val="black"/>
                </a:solidFill>
                <a:latin typeface="Arial" charset="0"/>
                <a:cs typeface="Arial" charset="0"/>
              </a:rPr>
              <a:t>The size of the priority queue is </a:t>
            </a:r>
            <a:r>
              <a:rPr lang="en-US" altLang="zh-CN" dirty="0">
                <a:latin typeface="Symbol" pitchFamily="18" charset="2"/>
                <a:cs typeface="Arial" charset="0"/>
              </a:rPr>
              <a:t>O</a:t>
            </a:r>
            <a:r>
              <a:rPr lang="en-US" altLang="zh-CN" dirty="0">
                <a:latin typeface="Times New Roman" pitchFamily="18" charset="0"/>
                <a:cs typeface="Times New Roman" pitchFamily="18" charset="0"/>
              </a:rPr>
              <a:t>(</a:t>
            </a:r>
            <a:r>
              <a:rPr lang="en-US" altLang="zh-CN" dirty="0">
                <a:latin typeface="Times New Roman" pitchFamily="18" charset="0"/>
                <a:cs typeface="Arial" charset="0"/>
              </a:rPr>
              <a:t>|</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lvl="1">
              <a:defRPr/>
            </a:pPr>
            <a:r>
              <a:rPr lang="en-US" dirty="0">
                <a:solidFill>
                  <a:prstClr val="black"/>
                </a:solidFill>
                <a:latin typeface="Arial" charset="0"/>
                <a:cs typeface="Arial" charset="0"/>
              </a:rPr>
              <a:t>Pop the closest vertex from the priority queue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altLang="zh-CN" dirty="0">
                <a:solidFill>
                  <a:prstClr val="black"/>
                </a:solidFill>
                <a:latin typeface="Arial" charset="0"/>
                <a:cs typeface="Arial" charset="0"/>
              </a:rPr>
              <a:t>For each of its neighbors, we may update the distance, which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marL="342900" lvl="1" indent="-342900">
              <a:buNone/>
              <a:defRPr/>
            </a:pPr>
            <a:r>
              <a:rPr lang="en-US" altLang="zh-CN" dirty="0">
                <a:solidFill>
                  <a:prstClr val="black"/>
                </a:solidFill>
                <a:latin typeface="Arial" charset="0"/>
                <a:cs typeface="Arial" charset="0"/>
              </a:rPr>
              <a:t>	With an adjacency list, </a:t>
            </a:r>
            <a:r>
              <a:rPr lang="en-US" dirty="0">
                <a:latin typeface="Arial" charset="0"/>
                <a:cs typeface="Arial" charset="0"/>
              </a:rPr>
              <a:t>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146226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Here is a worst-case graph if we were to start with Vertex A</a:t>
            </a:r>
          </a:p>
          <a:p>
            <a:pPr lvl="1">
              <a:defRPr/>
            </a:pPr>
            <a:r>
              <a:rPr lang="en-US" dirty="0">
                <a:solidFill>
                  <a:prstClr val="black"/>
                </a:solidFill>
                <a:latin typeface="Arial" charset="0"/>
                <a:cs typeface="Arial" charset="0"/>
              </a:rPr>
              <a:t>Assume that the adjacency lists are in order</a:t>
            </a:r>
          </a:p>
          <a:p>
            <a:pPr lvl="1">
              <a:defRPr/>
            </a:pPr>
            <a:r>
              <a:rPr lang="en-US" dirty="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8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We could use a different heap structure:</a:t>
            </a:r>
          </a:p>
          <a:p>
            <a:pPr lvl="1"/>
            <a:r>
              <a:rPr lang="en-CA" dirty="0"/>
              <a:t>A Fibonacci heap is a node-based heap</a:t>
            </a:r>
          </a:p>
          <a:p>
            <a:pPr lvl="1"/>
            <a:r>
              <a:rPr lang="en-CA" dirty="0"/>
              <a:t>Pop is still </a:t>
            </a:r>
            <a:r>
              <a:rPr lang="en-US" dirty="0">
                <a:latin typeface="Times New Roman" pitchFamily="18" charset="0"/>
                <a:cs typeface="Times New Roman" pitchFamily="18" charset="0"/>
              </a:rPr>
              <a:t>O(</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but inserting and moving a key is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1)</a:t>
            </a:r>
            <a:endParaRPr lang="en-US" dirty="0">
              <a:latin typeface="Arial" charset="0"/>
              <a:cs typeface="Arial" charset="0"/>
            </a:endParaRPr>
          </a:p>
          <a:p>
            <a:pPr lvl="1">
              <a:defRPr/>
            </a:pPr>
            <a:r>
              <a:rPr lang="en-US" dirty="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146824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Thus, we have two run times when using</a:t>
            </a:r>
          </a:p>
          <a:p>
            <a:pPr lvl="1"/>
            <a:r>
              <a:rPr lang="en-CA" dirty="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a:p>
          <a:p>
            <a:pPr marL="357188" indent="-357188">
              <a:buNone/>
            </a:pPr>
            <a:r>
              <a:rPr lang="en-CA" dirty="0"/>
              <a:t>	Questions:  Which is faster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How about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baseline="30000" dirty="0">
                <a:latin typeface="Times New Roman" pitchFamily="18" charset="0"/>
                <a:cs typeface="Arial" charset="0"/>
              </a:rPr>
              <a:t>2</a:t>
            </a:r>
            <a:r>
              <a:rPr lang="en-US" dirty="0">
                <a:latin typeface="Times New Roman" pitchFamily="18" charset="0"/>
                <a:cs typeface="Arial" charset="0"/>
              </a:rPr>
              <a:t>)</a:t>
            </a:r>
            <a:r>
              <a:rPr lang="en-CA" dirty="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218821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seen an algorithm for finding minimum spanning trees</a:t>
            </a:r>
          </a:p>
          <a:p>
            <a:pPr lvl="1"/>
            <a:r>
              <a:rPr lang="en-US" altLang="en-US" dirty="0">
                <a:latin typeface="Arial" charset="0"/>
                <a:cs typeface="Arial" charset="0"/>
              </a:rPr>
              <a:t>Start with a trivial minimum spanning tree and grow it</a:t>
            </a:r>
          </a:p>
          <a:p>
            <a:pPr lvl="1"/>
            <a:r>
              <a:rPr lang="en-US" altLang="en-US" dirty="0">
                <a:latin typeface="Arial" charset="0"/>
                <a:cs typeface="Arial" charset="0"/>
              </a:rPr>
              <a:t>An alternate algorithm, Kruskal’s algorithm, uses a different approach</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Prim’s algorithm finds an edge with least weight which grows an already existing tree</a:t>
            </a:r>
          </a:p>
          <a:p>
            <a:pPr lvl="1"/>
            <a:r>
              <a:rPr lang="en-US" altLang="en-US" dirty="0">
                <a:latin typeface="Arial" charset="0"/>
                <a:cs typeface="Arial" charset="0"/>
              </a:rPr>
              <a:t>It solves the problem in </a:t>
            </a:r>
            <a:r>
              <a:rPr lang="en-US" altLang="en-US" dirty="0">
                <a:latin typeface="Times New Roman" pitchFamily="18" charset="0"/>
                <a:cs typeface="Arial" charset="0"/>
              </a:rPr>
              <a:t>O(|E| </a:t>
            </a:r>
            <a:r>
              <a:rPr lang="en-US" altLang="en-US" dirty="0" err="1">
                <a:latin typeface="Times New Roman" pitchFamily="18" charset="0"/>
                <a:cs typeface="Arial" charset="0"/>
              </a:rPr>
              <a:t>ln</a:t>
            </a:r>
            <a:r>
              <a:rPr lang="en-US" altLang="en-US" dirty="0">
                <a:latin typeface="Times New Roman" pitchFamily="18" charset="0"/>
                <a:cs typeface="Arial" charset="0"/>
              </a:rPr>
              <a:t>(|V|))</a:t>
            </a:r>
            <a:r>
              <a:rPr lang="en-US" altLang="en-US" dirty="0">
                <a:latin typeface="Arial" charset="0"/>
                <a:cs typeface="Arial" charset="0"/>
              </a:rPr>
              <a:t> time</a:t>
            </a:r>
          </a:p>
        </p:txBody>
      </p:sp>
    </p:spTree>
    <p:extLst>
      <p:ext uri="{BB962C8B-B14F-4D97-AF65-F5344CB8AC3E}">
        <p14:creationId xmlns:p14="http://schemas.microsoft.com/office/powerpoint/2010/main" val="2657917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solidFill>
                  <a:srgbClr val="FF0000"/>
                </a:solidFill>
              </a:rPr>
              <a:t>Kruskal’s</a:t>
            </a:r>
            <a:r>
              <a:rPr lang="en-US" altLang="zh-CN" dirty="0">
                <a:solidFill>
                  <a:srgbClr val="FF0000"/>
                </a:solidFill>
              </a:rPr>
              <a:t> algorithm</a:t>
            </a:r>
          </a:p>
          <a:p>
            <a:endParaRPr lang="zh-CN" altLang="en-US" dirty="0"/>
          </a:p>
        </p:txBody>
      </p:sp>
    </p:spTree>
    <p:extLst>
      <p:ext uri="{BB962C8B-B14F-4D97-AF65-F5344CB8AC3E}">
        <p14:creationId xmlns:p14="http://schemas.microsoft.com/office/powerpoint/2010/main" val="400445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spTree>
    <p:extLst>
      <p:ext uri="{BB962C8B-B14F-4D97-AF65-F5344CB8AC3E}">
        <p14:creationId xmlns:p14="http://schemas.microsoft.com/office/powerpoint/2010/main" val="4089577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645024"/>
            <a:ext cx="3096344" cy="2891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6789390" y="5391150"/>
            <a:ext cx="411510" cy="395064"/>
          </a:xfrm>
          <a:prstGeom prst="line">
            <a:avLst/>
          </a:prstGeom>
          <a:ln w="127000" cap="rnd">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5969000" y="5651500"/>
            <a:ext cx="1066800" cy="914400"/>
          </a:xfrm>
          <a:custGeom>
            <a:avLst/>
            <a:gdLst>
              <a:gd name="connsiteX0" fmla="*/ 717550 w 1066800"/>
              <a:gd name="connsiteY0" fmla="*/ 0 h 914400"/>
              <a:gd name="connsiteX1" fmla="*/ 717550 w 1066800"/>
              <a:gd name="connsiteY1" fmla="*/ 0 h 914400"/>
              <a:gd name="connsiteX2" fmla="*/ 666750 w 1066800"/>
              <a:gd name="connsiteY2" fmla="*/ 19050 h 914400"/>
              <a:gd name="connsiteX3" fmla="*/ 647700 w 1066800"/>
              <a:gd name="connsiteY3" fmla="*/ 25400 h 914400"/>
              <a:gd name="connsiteX4" fmla="*/ 628650 w 1066800"/>
              <a:gd name="connsiteY4" fmla="*/ 38100 h 914400"/>
              <a:gd name="connsiteX5" fmla="*/ 565150 w 1066800"/>
              <a:gd name="connsiteY5" fmla="*/ 63500 h 914400"/>
              <a:gd name="connsiteX6" fmla="*/ 520700 w 1066800"/>
              <a:gd name="connsiteY6" fmla="*/ 95250 h 914400"/>
              <a:gd name="connsiteX7" fmla="*/ 501650 w 1066800"/>
              <a:gd name="connsiteY7" fmla="*/ 101600 h 914400"/>
              <a:gd name="connsiteX8" fmla="*/ 476250 w 1066800"/>
              <a:gd name="connsiteY8" fmla="*/ 120650 h 914400"/>
              <a:gd name="connsiteX9" fmla="*/ 412750 w 1066800"/>
              <a:gd name="connsiteY9" fmla="*/ 165100 h 914400"/>
              <a:gd name="connsiteX10" fmla="*/ 393700 w 1066800"/>
              <a:gd name="connsiteY10" fmla="*/ 184150 h 914400"/>
              <a:gd name="connsiteX11" fmla="*/ 323850 w 1066800"/>
              <a:gd name="connsiteY11" fmla="*/ 234950 h 914400"/>
              <a:gd name="connsiteX12" fmla="*/ 273050 w 1066800"/>
              <a:gd name="connsiteY12" fmla="*/ 292100 h 914400"/>
              <a:gd name="connsiteX13" fmla="*/ 254000 w 1066800"/>
              <a:gd name="connsiteY13" fmla="*/ 311150 h 914400"/>
              <a:gd name="connsiteX14" fmla="*/ 234950 w 1066800"/>
              <a:gd name="connsiteY14" fmla="*/ 336550 h 914400"/>
              <a:gd name="connsiteX15" fmla="*/ 209550 w 1066800"/>
              <a:gd name="connsiteY15" fmla="*/ 361950 h 914400"/>
              <a:gd name="connsiteX16" fmla="*/ 184150 w 1066800"/>
              <a:gd name="connsiteY16" fmla="*/ 393700 h 914400"/>
              <a:gd name="connsiteX17" fmla="*/ 133350 w 1066800"/>
              <a:gd name="connsiteY17" fmla="*/ 444500 h 914400"/>
              <a:gd name="connsiteX18" fmla="*/ 101600 w 1066800"/>
              <a:gd name="connsiteY18" fmla="*/ 482600 h 914400"/>
              <a:gd name="connsiteX19" fmla="*/ 63500 w 1066800"/>
              <a:gd name="connsiteY19" fmla="*/ 539750 h 914400"/>
              <a:gd name="connsiteX20" fmla="*/ 12700 w 1066800"/>
              <a:gd name="connsiteY20" fmla="*/ 628650 h 914400"/>
              <a:gd name="connsiteX21" fmla="*/ 0 w 1066800"/>
              <a:gd name="connsiteY21" fmla="*/ 679450 h 914400"/>
              <a:gd name="connsiteX22" fmla="*/ 6350 w 1066800"/>
              <a:gd name="connsiteY22" fmla="*/ 736600 h 914400"/>
              <a:gd name="connsiteX23" fmla="*/ 19050 w 1066800"/>
              <a:gd name="connsiteY23" fmla="*/ 762000 h 914400"/>
              <a:gd name="connsiteX24" fmla="*/ 82550 w 1066800"/>
              <a:gd name="connsiteY24" fmla="*/ 831850 h 914400"/>
              <a:gd name="connsiteX25" fmla="*/ 127000 w 1066800"/>
              <a:gd name="connsiteY25" fmla="*/ 869950 h 914400"/>
              <a:gd name="connsiteX26" fmla="*/ 146050 w 1066800"/>
              <a:gd name="connsiteY26" fmla="*/ 876300 h 914400"/>
              <a:gd name="connsiteX27" fmla="*/ 209550 w 1066800"/>
              <a:gd name="connsiteY27" fmla="*/ 895350 h 914400"/>
              <a:gd name="connsiteX28" fmla="*/ 323850 w 1066800"/>
              <a:gd name="connsiteY28" fmla="*/ 914400 h 914400"/>
              <a:gd name="connsiteX29" fmla="*/ 679450 w 1066800"/>
              <a:gd name="connsiteY29" fmla="*/ 901700 h 914400"/>
              <a:gd name="connsiteX30" fmla="*/ 762000 w 1066800"/>
              <a:gd name="connsiteY30" fmla="*/ 895350 h 914400"/>
              <a:gd name="connsiteX31" fmla="*/ 863600 w 1066800"/>
              <a:gd name="connsiteY31" fmla="*/ 889000 h 914400"/>
              <a:gd name="connsiteX32" fmla="*/ 882650 w 1066800"/>
              <a:gd name="connsiteY32" fmla="*/ 882650 h 914400"/>
              <a:gd name="connsiteX33" fmla="*/ 958850 w 1066800"/>
              <a:gd name="connsiteY33" fmla="*/ 869950 h 914400"/>
              <a:gd name="connsiteX34" fmla="*/ 996950 w 1066800"/>
              <a:gd name="connsiteY34" fmla="*/ 850900 h 914400"/>
              <a:gd name="connsiteX35" fmla="*/ 1047750 w 1066800"/>
              <a:gd name="connsiteY35" fmla="*/ 819150 h 914400"/>
              <a:gd name="connsiteX36" fmla="*/ 1066800 w 1066800"/>
              <a:gd name="connsiteY36" fmla="*/ 711200 h 914400"/>
              <a:gd name="connsiteX37" fmla="*/ 1060450 w 1066800"/>
              <a:gd name="connsiteY37" fmla="*/ 590550 h 914400"/>
              <a:gd name="connsiteX38" fmla="*/ 1047750 w 1066800"/>
              <a:gd name="connsiteY38" fmla="*/ 552450 h 914400"/>
              <a:gd name="connsiteX39" fmla="*/ 1035050 w 1066800"/>
              <a:gd name="connsiteY39" fmla="*/ 501650 h 914400"/>
              <a:gd name="connsiteX40" fmla="*/ 1016000 w 1066800"/>
              <a:gd name="connsiteY40" fmla="*/ 425450 h 914400"/>
              <a:gd name="connsiteX41" fmla="*/ 971550 w 1066800"/>
              <a:gd name="connsiteY41" fmla="*/ 355600 h 914400"/>
              <a:gd name="connsiteX42" fmla="*/ 965200 w 1066800"/>
              <a:gd name="connsiteY42" fmla="*/ 330200 h 914400"/>
              <a:gd name="connsiteX43" fmla="*/ 939800 w 1066800"/>
              <a:gd name="connsiteY43" fmla="*/ 285750 h 914400"/>
              <a:gd name="connsiteX44" fmla="*/ 933450 w 1066800"/>
              <a:gd name="connsiteY44" fmla="*/ 266700 h 914400"/>
              <a:gd name="connsiteX45" fmla="*/ 908050 w 1066800"/>
              <a:gd name="connsiteY45" fmla="*/ 228600 h 914400"/>
              <a:gd name="connsiteX46" fmla="*/ 895350 w 1066800"/>
              <a:gd name="connsiteY46" fmla="*/ 209550 h 914400"/>
              <a:gd name="connsiteX47" fmla="*/ 869950 w 1066800"/>
              <a:gd name="connsiteY47" fmla="*/ 152400 h 914400"/>
              <a:gd name="connsiteX48" fmla="*/ 844550 w 1066800"/>
              <a:gd name="connsiteY48" fmla="*/ 114300 h 914400"/>
              <a:gd name="connsiteX49" fmla="*/ 819150 w 1066800"/>
              <a:gd name="connsiteY49" fmla="*/ 82550 h 914400"/>
              <a:gd name="connsiteX50" fmla="*/ 774700 w 1066800"/>
              <a:gd name="connsiteY50" fmla="*/ 38100 h 914400"/>
              <a:gd name="connsiteX51" fmla="*/ 717550 w 1066800"/>
              <a:gd name="connsiteY51"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6800" h="914400">
                <a:moveTo>
                  <a:pt x="717550" y="0"/>
                </a:moveTo>
                <a:lnTo>
                  <a:pt x="717550" y="0"/>
                </a:lnTo>
                <a:lnTo>
                  <a:pt x="666750" y="19050"/>
                </a:lnTo>
                <a:cubicBezTo>
                  <a:pt x="660460" y="21337"/>
                  <a:pt x="653687" y="22407"/>
                  <a:pt x="647700" y="25400"/>
                </a:cubicBezTo>
                <a:cubicBezTo>
                  <a:pt x="640874" y="28813"/>
                  <a:pt x="635476" y="34687"/>
                  <a:pt x="628650" y="38100"/>
                </a:cubicBezTo>
                <a:cubicBezTo>
                  <a:pt x="599734" y="52558"/>
                  <a:pt x="590488" y="55054"/>
                  <a:pt x="565150" y="63500"/>
                </a:cubicBezTo>
                <a:cubicBezTo>
                  <a:pt x="550333" y="74083"/>
                  <a:pt x="536313" y="85882"/>
                  <a:pt x="520700" y="95250"/>
                </a:cubicBezTo>
                <a:cubicBezTo>
                  <a:pt x="514960" y="98694"/>
                  <a:pt x="507462" y="98279"/>
                  <a:pt x="501650" y="101600"/>
                </a:cubicBezTo>
                <a:cubicBezTo>
                  <a:pt x="492461" y="106851"/>
                  <a:pt x="484920" y="114581"/>
                  <a:pt x="476250" y="120650"/>
                </a:cubicBezTo>
                <a:cubicBezTo>
                  <a:pt x="456378" y="134560"/>
                  <a:pt x="431616" y="148929"/>
                  <a:pt x="412750" y="165100"/>
                </a:cubicBezTo>
                <a:cubicBezTo>
                  <a:pt x="405932" y="170944"/>
                  <a:pt x="400789" y="178637"/>
                  <a:pt x="393700" y="184150"/>
                </a:cubicBezTo>
                <a:cubicBezTo>
                  <a:pt x="334289" y="230358"/>
                  <a:pt x="376428" y="188214"/>
                  <a:pt x="323850" y="234950"/>
                </a:cubicBezTo>
                <a:cubicBezTo>
                  <a:pt x="291917" y="263335"/>
                  <a:pt x="302477" y="258470"/>
                  <a:pt x="273050" y="292100"/>
                </a:cubicBezTo>
                <a:cubicBezTo>
                  <a:pt x="267136" y="298858"/>
                  <a:pt x="259844" y="304332"/>
                  <a:pt x="254000" y="311150"/>
                </a:cubicBezTo>
                <a:cubicBezTo>
                  <a:pt x="247112" y="319185"/>
                  <a:pt x="241919" y="328585"/>
                  <a:pt x="234950" y="336550"/>
                </a:cubicBezTo>
                <a:cubicBezTo>
                  <a:pt x="227065" y="345561"/>
                  <a:pt x="217505" y="353001"/>
                  <a:pt x="209550" y="361950"/>
                </a:cubicBezTo>
                <a:cubicBezTo>
                  <a:pt x="200546" y="372080"/>
                  <a:pt x="193343" y="383741"/>
                  <a:pt x="184150" y="393700"/>
                </a:cubicBezTo>
                <a:cubicBezTo>
                  <a:pt x="167907" y="411297"/>
                  <a:pt x="146634" y="424575"/>
                  <a:pt x="133350" y="444500"/>
                </a:cubicBezTo>
                <a:cubicBezTo>
                  <a:pt x="74118" y="533349"/>
                  <a:pt x="174939" y="384814"/>
                  <a:pt x="101600" y="482600"/>
                </a:cubicBezTo>
                <a:cubicBezTo>
                  <a:pt x="87863" y="500916"/>
                  <a:pt x="76200" y="520700"/>
                  <a:pt x="63500" y="539750"/>
                </a:cubicBezTo>
                <a:cubicBezTo>
                  <a:pt x="44692" y="567963"/>
                  <a:pt x="23581" y="596006"/>
                  <a:pt x="12700" y="628650"/>
                </a:cubicBezTo>
                <a:cubicBezTo>
                  <a:pt x="2937" y="657939"/>
                  <a:pt x="7663" y="641136"/>
                  <a:pt x="0" y="679450"/>
                </a:cubicBezTo>
                <a:cubicBezTo>
                  <a:pt x="2117" y="698500"/>
                  <a:pt x="2040" y="717924"/>
                  <a:pt x="6350" y="736600"/>
                </a:cubicBezTo>
                <a:cubicBezTo>
                  <a:pt x="8479" y="745824"/>
                  <a:pt x="14354" y="753781"/>
                  <a:pt x="19050" y="762000"/>
                </a:cubicBezTo>
                <a:cubicBezTo>
                  <a:pt x="36372" y="792314"/>
                  <a:pt x="53531" y="802831"/>
                  <a:pt x="82550" y="831850"/>
                </a:cubicBezTo>
                <a:cubicBezTo>
                  <a:pt x="97563" y="846863"/>
                  <a:pt x="107993" y="859089"/>
                  <a:pt x="127000" y="869950"/>
                </a:cubicBezTo>
                <a:cubicBezTo>
                  <a:pt x="132812" y="873271"/>
                  <a:pt x="139783" y="873950"/>
                  <a:pt x="146050" y="876300"/>
                </a:cubicBezTo>
                <a:cubicBezTo>
                  <a:pt x="214310" y="901897"/>
                  <a:pt x="141542" y="878348"/>
                  <a:pt x="209550" y="895350"/>
                </a:cubicBezTo>
                <a:cubicBezTo>
                  <a:pt x="291505" y="915839"/>
                  <a:pt x="215858" y="904583"/>
                  <a:pt x="323850" y="914400"/>
                </a:cubicBezTo>
                <a:lnTo>
                  <a:pt x="679450" y="901700"/>
                </a:lnTo>
                <a:cubicBezTo>
                  <a:pt x="707022" y="900501"/>
                  <a:pt x="734467" y="897249"/>
                  <a:pt x="762000" y="895350"/>
                </a:cubicBezTo>
                <a:lnTo>
                  <a:pt x="863600" y="889000"/>
                </a:lnTo>
                <a:cubicBezTo>
                  <a:pt x="869950" y="886883"/>
                  <a:pt x="876086" y="883963"/>
                  <a:pt x="882650" y="882650"/>
                </a:cubicBezTo>
                <a:cubicBezTo>
                  <a:pt x="907900" y="877600"/>
                  <a:pt x="958850" y="869950"/>
                  <a:pt x="958850" y="869950"/>
                </a:cubicBezTo>
                <a:cubicBezTo>
                  <a:pt x="1013445" y="833554"/>
                  <a:pt x="944370" y="877190"/>
                  <a:pt x="996950" y="850900"/>
                </a:cubicBezTo>
                <a:cubicBezTo>
                  <a:pt x="1012268" y="843241"/>
                  <a:pt x="1032638" y="829225"/>
                  <a:pt x="1047750" y="819150"/>
                </a:cubicBezTo>
                <a:cubicBezTo>
                  <a:pt x="1067843" y="758870"/>
                  <a:pt x="1059238" y="794382"/>
                  <a:pt x="1066800" y="711200"/>
                </a:cubicBezTo>
                <a:cubicBezTo>
                  <a:pt x="1064683" y="670983"/>
                  <a:pt x="1065248" y="630535"/>
                  <a:pt x="1060450" y="590550"/>
                </a:cubicBezTo>
                <a:cubicBezTo>
                  <a:pt x="1058855" y="577258"/>
                  <a:pt x="1050997" y="565437"/>
                  <a:pt x="1047750" y="552450"/>
                </a:cubicBezTo>
                <a:cubicBezTo>
                  <a:pt x="1043517" y="535517"/>
                  <a:pt x="1037919" y="518867"/>
                  <a:pt x="1035050" y="501650"/>
                </a:cubicBezTo>
                <a:cubicBezTo>
                  <a:pt x="1031462" y="480124"/>
                  <a:pt x="1027611" y="444802"/>
                  <a:pt x="1016000" y="425450"/>
                </a:cubicBezTo>
                <a:cubicBezTo>
                  <a:pt x="989097" y="380612"/>
                  <a:pt x="1003796" y="403969"/>
                  <a:pt x="971550" y="355600"/>
                </a:cubicBezTo>
                <a:cubicBezTo>
                  <a:pt x="969433" y="347133"/>
                  <a:pt x="968264" y="338372"/>
                  <a:pt x="965200" y="330200"/>
                </a:cubicBezTo>
                <a:cubicBezTo>
                  <a:pt x="948501" y="285670"/>
                  <a:pt x="958223" y="322596"/>
                  <a:pt x="939800" y="285750"/>
                </a:cubicBezTo>
                <a:cubicBezTo>
                  <a:pt x="936807" y="279763"/>
                  <a:pt x="936701" y="272551"/>
                  <a:pt x="933450" y="266700"/>
                </a:cubicBezTo>
                <a:cubicBezTo>
                  <a:pt x="926037" y="253357"/>
                  <a:pt x="916517" y="241300"/>
                  <a:pt x="908050" y="228600"/>
                </a:cubicBezTo>
                <a:cubicBezTo>
                  <a:pt x="903817" y="222250"/>
                  <a:pt x="898184" y="216636"/>
                  <a:pt x="895350" y="209550"/>
                </a:cubicBezTo>
                <a:cubicBezTo>
                  <a:pt x="887707" y="190442"/>
                  <a:pt x="880629" y="170198"/>
                  <a:pt x="869950" y="152400"/>
                </a:cubicBezTo>
                <a:cubicBezTo>
                  <a:pt x="862097" y="139312"/>
                  <a:pt x="849377" y="128780"/>
                  <a:pt x="844550" y="114300"/>
                </a:cubicBezTo>
                <a:cubicBezTo>
                  <a:pt x="835787" y="88010"/>
                  <a:pt x="843769" y="98963"/>
                  <a:pt x="819150" y="82550"/>
                </a:cubicBezTo>
                <a:cubicBezTo>
                  <a:pt x="807973" y="49020"/>
                  <a:pt x="818369" y="67213"/>
                  <a:pt x="774700" y="38100"/>
                </a:cubicBezTo>
                <a:cubicBezTo>
                  <a:pt x="753889" y="24226"/>
                  <a:pt x="763282" y="25400"/>
                  <a:pt x="717550" y="0"/>
                </a:cubicBezTo>
                <a:close/>
              </a:path>
            </a:pathLst>
          </a:cu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a:p>
            <a:endParaRPr lang="en-US" altLang="en-US" dirty="0">
              <a:latin typeface="Arial" charset="0"/>
              <a:cs typeface="Arial" charset="0"/>
            </a:endParaRPr>
          </a:p>
          <a:p>
            <a:r>
              <a:rPr lang="en-US" altLang="en-US" dirty="0">
                <a:latin typeface="Arial" charset="0"/>
                <a:cs typeface="Arial" charset="0"/>
              </a:rPr>
              <a:t>Repeatedly add more edges until:</a:t>
            </a:r>
          </a:p>
          <a:p>
            <a:pPr lvl="1"/>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 then we have a minimum spanning tree</a:t>
            </a:r>
          </a:p>
          <a:p>
            <a:pPr lvl="1"/>
            <a:r>
              <a:rPr lang="en-US" altLang="en-US" dirty="0">
                <a:latin typeface="Arial" charset="0"/>
                <a:cs typeface="Arial" charset="0"/>
              </a:rPr>
              <a:t>Otherwise, if we have gone through all the edges, then we have a forest of minimum spanning trees on all connected sub-graphs</a:t>
            </a:r>
          </a:p>
        </p:txBody>
      </p:sp>
    </p:spTree>
    <p:extLst>
      <p:ext uri="{BB962C8B-B14F-4D97-AF65-F5344CB8AC3E}">
        <p14:creationId xmlns:p14="http://schemas.microsoft.com/office/powerpoint/2010/main" val="752268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an example graph</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6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Tree>
    <p:extLst>
      <p:ext uri="{BB962C8B-B14F-4D97-AF65-F5344CB8AC3E}">
        <p14:creationId xmlns:p14="http://schemas.microsoft.com/office/powerpoint/2010/main" val="205292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825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26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1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6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41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810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0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1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44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46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78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8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7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3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Tree>
    <p:extLst>
      <p:ext uri="{BB962C8B-B14F-4D97-AF65-F5344CB8AC3E}">
        <p14:creationId xmlns:p14="http://schemas.microsoft.com/office/powerpoint/2010/main" val="310806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spTree>
    <p:extLst>
      <p:ext uri="{BB962C8B-B14F-4D97-AF65-F5344CB8AC3E}">
        <p14:creationId xmlns:p14="http://schemas.microsoft.com/office/powerpoint/2010/main" val="3253079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some sorting algorithm: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For each edge, add it if no cycle is created. </a:t>
            </a:r>
          </a:p>
          <a:p>
            <a:pPr lvl="2"/>
            <a:r>
              <a:rPr lang="en-US" altLang="en-US" dirty="0">
                <a:solidFill>
                  <a:srgbClr val="FF0000"/>
                </a:solidFill>
                <a:latin typeface="Arial" charset="0"/>
                <a:cs typeface="Arial" charset="0"/>
              </a:rPr>
              <a:t>How do we determine if a cycle would be created?</a:t>
            </a:r>
          </a:p>
          <a:p>
            <a:pPr lvl="2"/>
            <a:r>
              <a:rPr lang="en-US" altLang="en-US" dirty="0">
                <a:latin typeface="Arial" charset="0"/>
                <a:cs typeface="Arial" charset="0"/>
              </a:rPr>
              <a:t>Check if the two vertices of the edge are already connected by the added edges.</a:t>
            </a:r>
          </a:p>
          <a:p>
            <a:pPr>
              <a:buNone/>
            </a:pPr>
            <a:endParaRPr lang="en-US" altLang="en-US" dirty="0">
              <a:latin typeface="Arial" charset="0"/>
              <a:cs typeface="Arial" charset="0"/>
            </a:endParaRPr>
          </a:p>
          <a:p>
            <a:pPr>
              <a:buNone/>
            </a:pPr>
            <a:r>
              <a:rPr lang="en-US" altLang="en-US" dirty="0">
                <a:latin typeface="Arial" charset="0"/>
                <a:cs typeface="Arial" charset="0"/>
              </a:rPr>
              <a:t>	The critical operation is determining if two vertices are connected</a:t>
            </a:r>
          </a:p>
          <a:p>
            <a:pPr lvl="1"/>
            <a:r>
              <a:rPr lang="en-US" altLang="en-US" dirty="0">
                <a:latin typeface="Arial" charset="0"/>
                <a:cs typeface="Arial" charset="0"/>
              </a:rPr>
              <a:t>If we perform a traversal on the added edges, it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C</a:t>
            </a:r>
            <a:r>
              <a:rPr lang="en-US" altLang="en-US" dirty="0">
                <a:latin typeface="Arial" charset="0"/>
                <a:cs typeface="Arial" charset="0"/>
              </a:rPr>
              <a:t>onsequently, the total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Better solution?</a:t>
            </a: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190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a:t>
            </a:r>
            <a:r>
              <a:rPr lang="en-US" altLang="en-US" dirty="0">
                <a:solidFill>
                  <a:srgbClr val="FF0000"/>
                </a:solidFill>
                <a:latin typeface="Arial" charset="0"/>
                <a:cs typeface="Arial" charset="0"/>
              </a:rPr>
              <a:t>disjoint sets</a:t>
            </a:r>
          </a:p>
          <a:p>
            <a:pPr lvl="1"/>
            <a:r>
              <a:rPr lang="en-US" altLang="en-US" dirty="0">
                <a:latin typeface="Arial" charset="0"/>
                <a:cs typeface="Arial" charset="0"/>
              </a:rPr>
              <a:t>Consider edges in the same connected sub-graph as forming a set</a:t>
            </a:r>
          </a:p>
          <a:p>
            <a:pPr lvl="1"/>
            <a:endParaRPr lang="en-US" altLang="en-US" dirty="0">
              <a:latin typeface="Arial" charset="0"/>
              <a:cs typeface="Arial" charset="0"/>
            </a:endParaRP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Tree>
    <p:extLst>
      <p:ext uri="{BB962C8B-B14F-4D97-AF65-F5344CB8AC3E}">
        <p14:creationId xmlns:p14="http://schemas.microsoft.com/office/powerpoint/2010/main" val="1601454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4407882"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9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3" name="TextBox 12"/>
          <p:cNvSpPr txBox="1"/>
          <p:nvPr/>
        </p:nvSpPr>
        <p:spPr>
          <a:xfrm>
            <a:off x="4412547" y="3275692"/>
            <a:ext cx="1967205" cy="369332"/>
          </a:xfrm>
          <a:prstGeom prst="rect">
            <a:avLst/>
          </a:prstGeom>
          <a:noFill/>
        </p:spPr>
        <p:txBody>
          <a:bodyPr wrap="none" rtlCol="0">
            <a:spAutoFit/>
          </a:bodyPr>
          <a:lstStyle/>
          <a:p>
            <a:r>
              <a:rPr lang="en-CA" dirty="0"/>
              <a:t>Add edge (B, C)?</a:t>
            </a:r>
          </a:p>
        </p:txBody>
      </p:sp>
      <p:cxnSp>
        <p:nvCxnSpPr>
          <p:cNvPr id="9" name="Straight Arrow Connector 8"/>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The disjoint set data structure has run-time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dirty="0">
                <a:latin typeface="Symbol" pitchFamily="18" charset="2"/>
                <a:cs typeface="Arial" charset="0"/>
              </a:rPr>
              <a:t>a</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which is effectively a constant</a:t>
            </a:r>
          </a:p>
          <a:p>
            <a:pPr>
              <a:buNone/>
            </a:pPr>
            <a:endParaRPr lang="en-US" altLang="en-US" dirty="0">
              <a:latin typeface="Arial" charset="0"/>
              <a:cs typeface="Arial" charset="0"/>
            </a:endParaRPr>
          </a:p>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 which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spTree>
    <p:extLst>
      <p:ext uri="{BB962C8B-B14F-4D97-AF65-F5344CB8AC3E}">
        <p14:creationId xmlns:p14="http://schemas.microsoft.com/office/powerpoint/2010/main" val="538796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spTree>
    <p:extLst>
      <p:ext uri="{BB962C8B-B14F-4D97-AF65-F5344CB8AC3E}">
        <p14:creationId xmlns:p14="http://schemas.microsoft.com/office/powerpoint/2010/main" val="2909768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spTree>
    <p:extLst>
      <p:ext uri="{BB962C8B-B14F-4D97-AF65-F5344CB8AC3E}">
        <p14:creationId xmlns:p14="http://schemas.microsoft.com/office/powerpoint/2010/main" val="1145901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3808709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2673094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755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17833</TotalTime>
  <Words>8259</Words>
  <Application>Microsoft Office PowerPoint</Application>
  <PresentationFormat>On-screen Show (4:3)</PresentationFormat>
  <Paragraphs>1692</Paragraphs>
  <Slides>111</Slides>
  <Notes>93</Notes>
  <HiddenSlides>25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19" baseType="lpstr">
      <vt:lpstr>ＭＳ Ｐゴシック</vt:lpstr>
      <vt:lpstr>宋体</vt:lpstr>
      <vt:lpstr>Arial</vt:lpstr>
      <vt:lpstr>Calibri</vt:lpstr>
      <vt:lpstr>Symbol</vt:lpstr>
      <vt:lpstr>Times New Roman</vt:lpstr>
      <vt:lpstr>Custom Design</vt:lpstr>
      <vt:lpstr>Equation</vt:lpstr>
      <vt:lpstr>CS101  Algorithms and Data Structures</vt:lpstr>
      <vt:lpstr>Outline</vt:lpstr>
      <vt:lpstr>Outline</vt:lpstr>
      <vt:lpstr>Spanning trees</vt:lpstr>
      <vt:lpstr>Spanning trees</vt:lpstr>
      <vt:lpstr>Spanning trees</vt:lpstr>
      <vt:lpstr>Spanning trees</vt:lpstr>
      <vt:lpstr>Spanning trees</vt:lpstr>
      <vt:lpstr>Spanning trees</vt:lpstr>
      <vt:lpstr>Spanning trees on weighted graphs</vt:lpstr>
      <vt:lpstr>Spanning trees on weighted graphs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Minimum Spanning Trees</vt:lpstr>
      <vt:lpstr>Outline</vt:lpstr>
      <vt:lpstr>Outline</vt:lpstr>
      <vt:lpstr>Strategy</vt:lpstr>
      <vt:lpstr>Strategy</vt:lpstr>
      <vt:lpstr>Cut property</vt:lpstr>
      <vt:lpstr>Proof</vt:lpstr>
      <vt:lpstr>Proof</vt:lpstr>
      <vt:lpstr>Proof</vt:lpstr>
      <vt:lpstr>Proof</vt:lpstr>
      <vt:lpstr>Proof</vt:lpstr>
      <vt:lpstr>Strategy</vt:lpstr>
      <vt:lpstr>Strategy</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Outline</vt:lpstr>
      <vt:lpstr>Outline</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Zhice YANG</cp:lastModifiedBy>
  <cp:revision>1363</cp:revision>
  <dcterms:created xsi:type="dcterms:W3CDTF">2009-09-11T23:00:44Z</dcterms:created>
  <dcterms:modified xsi:type="dcterms:W3CDTF">2020-10-28T09:24:57Z</dcterms:modified>
</cp:coreProperties>
</file>